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5" r:id="rId6"/>
    <p:sldId id="266" r:id="rId7"/>
    <p:sldId id="267" r:id="rId8"/>
    <p:sldId id="269" r:id="rId9"/>
    <p:sldId id="268"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2E3E"/>
    <a:srgbClr val="143980"/>
    <a:srgbClr val="007C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anor Ryan" userId="ee8b433d-a4fe-4309-b391-3aff8e74e104" providerId="ADAL" clId="{AB1EF2B4-8177-48D5-A1C0-19E1539EC4B1}"/>
    <pc:docChg chg="modSld">
      <pc:chgData name="Eleanor Ryan" userId="ee8b433d-a4fe-4309-b391-3aff8e74e104" providerId="ADAL" clId="{AB1EF2B4-8177-48D5-A1C0-19E1539EC4B1}" dt="2021-04-13T15:08:22.957" v="116" actId="255"/>
      <pc:docMkLst>
        <pc:docMk/>
      </pc:docMkLst>
      <pc:sldChg chg="modSp mod">
        <pc:chgData name="Eleanor Ryan" userId="ee8b433d-a4fe-4309-b391-3aff8e74e104" providerId="ADAL" clId="{AB1EF2B4-8177-48D5-A1C0-19E1539EC4B1}" dt="2021-04-13T15:00:59.955" v="1" actId="20577"/>
        <pc:sldMkLst>
          <pc:docMk/>
          <pc:sldMk cId="3289548772" sldId="265"/>
        </pc:sldMkLst>
        <pc:spChg chg="mod">
          <ac:chgData name="Eleanor Ryan" userId="ee8b433d-a4fe-4309-b391-3aff8e74e104" providerId="ADAL" clId="{AB1EF2B4-8177-48D5-A1C0-19E1539EC4B1}" dt="2021-04-13T15:00:59.955" v="1" actId="20577"/>
          <ac:spMkLst>
            <pc:docMk/>
            <pc:sldMk cId="3289548772" sldId="265"/>
            <ac:spMk id="8" creationId="{872B2813-B2CC-4A85-9427-C9485D8FD591}"/>
          </ac:spMkLst>
        </pc:spChg>
      </pc:sldChg>
      <pc:sldChg chg="modSp mod">
        <pc:chgData name="Eleanor Ryan" userId="ee8b433d-a4fe-4309-b391-3aff8e74e104" providerId="ADAL" clId="{AB1EF2B4-8177-48D5-A1C0-19E1539EC4B1}" dt="2021-04-13T15:06:38.725" v="63" actId="20577"/>
        <pc:sldMkLst>
          <pc:docMk/>
          <pc:sldMk cId="1387987807" sldId="266"/>
        </pc:sldMkLst>
        <pc:spChg chg="mod">
          <ac:chgData name="Eleanor Ryan" userId="ee8b433d-a4fe-4309-b391-3aff8e74e104" providerId="ADAL" clId="{AB1EF2B4-8177-48D5-A1C0-19E1539EC4B1}" dt="2021-04-13T15:06:38.725" v="63" actId="20577"/>
          <ac:spMkLst>
            <pc:docMk/>
            <pc:sldMk cId="1387987807" sldId="266"/>
            <ac:spMk id="9" creationId="{C5A8D9CA-5E1C-40F8-8C50-667107973F47}"/>
          </ac:spMkLst>
        </pc:spChg>
      </pc:sldChg>
      <pc:sldChg chg="modSp mod">
        <pc:chgData name="Eleanor Ryan" userId="ee8b433d-a4fe-4309-b391-3aff8e74e104" providerId="ADAL" clId="{AB1EF2B4-8177-48D5-A1C0-19E1539EC4B1}" dt="2021-04-13T15:07:01.666" v="72" actId="14100"/>
        <pc:sldMkLst>
          <pc:docMk/>
          <pc:sldMk cId="4236450864" sldId="267"/>
        </pc:sldMkLst>
        <pc:spChg chg="mod">
          <ac:chgData name="Eleanor Ryan" userId="ee8b433d-a4fe-4309-b391-3aff8e74e104" providerId="ADAL" clId="{AB1EF2B4-8177-48D5-A1C0-19E1539EC4B1}" dt="2021-04-13T15:07:01.666" v="72" actId="14100"/>
          <ac:spMkLst>
            <pc:docMk/>
            <pc:sldMk cId="4236450864" sldId="267"/>
            <ac:spMk id="9" creationId="{C5A8D9CA-5E1C-40F8-8C50-667107973F47}"/>
          </ac:spMkLst>
        </pc:spChg>
      </pc:sldChg>
      <pc:sldChg chg="modSp mod">
        <pc:chgData name="Eleanor Ryan" userId="ee8b433d-a4fe-4309-b391-3aff8e74e104" providerId="ADAL" clId="{AB1EF2B4-8177-48D5-A1C0-19E1539EC4B1}" dt="2021-04-13T15:08:22.957" v="116" actId="255"/>
        <pc:sldMkLst>
          <pc:docMk/>
          <pc:sldMk cId="2278245232" sldId="268"/>
        </pc:sldMkLst>
        <pc:spChg chg="mod">
          <ac:chgData name="Eleanor Ryan" userId="ee8b433d-a4fe-4309-b391-3aff8e74e104" providerId="ADAL" clId="{AB1EF2B4-8177-48D5-A1C0-19E1539EC4B1}" dt="2021-04-13T15:08:22.957" v="116" actId="255"/>
          <ac:spMkLst>
            <pc:docMk/>
            <pc:sldMk cId="2278245232" sldId="268"/>
            <ac:spMk id="9" creationId="{C5A8D9CA-5E1C-40F8-8C50-667107973F47}"/>
          </ac:spMkLst>
        </pc:spChg>
      </pc:sldChg>
      <pc:sldChg chg="modSp mod">
        <pc:chgData name="Eleanor Ryan" userId="ee8b433d-a4fe-4309-b391-3aff8e74e104" providerId="ADAL" clId="{AB1EF2B4-8177-48D5-A1C0-19E1539EC4B1}" dt="2021-04-13T15:07:23.394" v="87" actId="404"/>
        <pc:sldMkLst>
          <pc:docMk/>
          <pc:sldMk cId="525306363" sldId="269"/>
        </pc:sldMkLst>
        <pc:spChg chg="mod">
          <ac:chgData name="Eleanor Ryan" userId="ee8b433d-a4fe-4309-b391-3aff8e74e104" providerId="ADAL" clId="{AB1EF2B4-8177-48D5-A1C0-19E1539EC4B1}" dt="2021-04-13T15:07:23.394" v="87" actId="404"/>
          <ac:spMkLst>
            <pc:docMk/>
            <pc:sldMk cId="525306363" sldId="269"/>
            <ac:spMk id="9" creationId="{C5A8D9CA-5E1C-40F8-8C50-667107973F4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 close up of a sign&#10;&#10;Description automatically generated">
            <a:extLst>
              <a:ext uri="{FF2B5EF4-FFF2-40B4-BE49-F238E27FC236}">
                <a16:creationId xmlns:a16="http://schemas.microsoft.com/office/drawing/2014/main" id="{78293741-A3D3-4E84-9C08-EC82ABEAAD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
        <p:nvSpPr>
          <p:cNvPr id="8" name="Title 1">
            <a:extLst>
              <a:ext uri="{FF2B5EF4-FFF2-40B4-BE49-F238E27FC236}">
                <a16:creationId xmlns:a16="http://schemas.microsoft.com/office/drawing/2014/main" id="{EB1C3E90-C173-46E2-9EEB-27C742C5A9C2}"/>
              </a:ext>
            </a:extLst>
          </p:cNvPr>
          <p:cNvSpPr>
            <a:spLocks noGrp="1"/>
          </p:cNvSpPr>
          <p:nvPr>
            <p:ph type="ctrTitle" idx="4294967295" hasCustomPrompt="1"/>
          </p:nvPr>
        </p:nvSpPr>
        <p:spPr>
          <a:xfrm>
            <a:off x="618938" y="2652092"/>
            <a:ext cx="7299512" cy="1200329"/>
          </a:xfrm>
        </p:spPr>
        <p:txBody>
          <a:bodyPr>
            <a:normAutofit/>
          </a:bodyPr>
          <a:lstStyle>
            <a:lvl1pPr>
              <a:defRPr/>
            </a:lvl1pPr>
          </a:lstStyle>
          <a:p>
            <a:pPr algn="l"/>
            <a:r>
              <a:rPr lang="en-US" sz="5000" dirty="0">
                <a:solidFill>
                  <a:srgbClr val="8F2E3E"/>
                </a:solidFill>
              </a:rPr>
              <a:t>Title, Calibri light 40pt</a:t>
            </a:r>
          </a:p>
        </p:txBody>
      </p:sp>
      <p:sp>
        <p:nvSpPr>
          <p:cNvPr id="9" name="Subtitle 2">
            <a:extLst>
              <a:ext uri="{FF2B5EF4-FFF2-40B4-BE49-F238E27FC236}">
                <a16:creationId xmlns:a16="http://schemas.microsoft.com/office/drawing/2014/main" id="{1A1C32A5-203C-4C3A-80BE-32DF7F625A9B}"/>
              </a:ext>
            </a:extLst>
          </p:cNvPr>
          <p:cNvSpPr>
            <a:spLocks noGrp="1"/>
          </p:cNvSpPr>
          <p:nvPr>
            <p:ph type="subTitle" idx="4294967295"/>
          </p:nvPr>
        </p:nvSpPr>
        <p:spPr>
          <a:xfrm>
            <a:off x="707838" y="4231480"/>
            <a:ext cx="7210612" cy="1636085"/>
          </a:xfrm>
        </p:spPr>
        <p:txBody>
          <a:bodyPr>
            <a:normAutofit/>
          </a:bodyPr>
          <a:lstStyle/>
          <a:p>
            <a:pPr marL="0" indent="0" algn="l">
              <a:lnSpc>
                <a:spcPct val="110000"/>
              </a:lnSpc>
              <a:buNone/>
            </a:pPr>
            <a:r>
              <a:rPr lang="en-US" sz="2500" dirty="0">
                <a:solidFill>
                  <a:srgbClr val="007C6D"/>
                </a:solidFill>
              </a:rPr>
              <a:t>Presenter’s Name </a:t>
            </a:r>
            <a:br>
              <a:rPr lang="en-US" sz="2500" dirty="0">
                <a:solidFill>
                  <a:srgbClr val="007C6D"/>
                </a:solidFill>
              </a:rPr>
            </a:br>
            <a:r>
              <a:rPr lang="en-US" sz="2500" dirty="0">
                <a:solidFill>
                  <a:srgbClr val="007C6D"/>
                </a:solidFill>
              </a:rPr>
              <a:t>Date</a:t>
            </a:r>
          </a:p>
        </p:txBody>
      </p:sp>
    </p:spTree>
    <p:extLst>
      <p:ext uri="{BB962C8B-B14F-4D97-AF65-F5344CB8AC3E}">
        <p14:creationId xmlns:p14="http://schemas.microsoft.com/office/powerpoint/2010/main" val="208229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pic>
        <p:nvPicPr>
          <p:cNvPr id="7" name="Picture 6" descr="A close up of a sign&#10;&#10;Description automatically generated">
            <a:extLst>
              <a:ext uri="{FF2B5EF4-FFF2-40B4-BE49-F238E27FC236}">
                <a16:creationId xmlns:a16="http://schemas.microsoft.com/office/drawing/2014/main" id="{F526C5A6-01A8-4E90-84F3-F003309700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3185" y="336371"/>
            <a:ext cx="1354378" cy="571234"/>
          </a:xfrm>
          <a:prstGeom prst="rect">
            <a:avLst/>
          </a:prstGeom>
        </p:spPr>
      </p:pic>
      <p:sp>
        <p:nvSpPr>
          <p:cNvPr id="8" name="Title 1">
            <a:extLst>
              <a:ext uri="{FF2B5EF4-FFF2-40B4-BE49-F238E27FC236}">
                <a16:creationId xmlns:a16="http://schemas.microsoft.com/office/drawing/2014/main" id="{2933EBE3-3BC1-4A56-BB1A-03E562AC40D9}"/>
              </a:ext>
            </a:extLst>
          </p:cNvPr>
          <p:cNvSpPr txBox="1">
            <a:spLocks/>
          </p:cNvSpPr>
          <p:nvPr userDrawn="1"/>
        </p:nvSpPr>
        <p:spPr>
          <a:xfrm>
            <a:off x="503185" y="1178892"/>
            <a:ext cx="7299512" cy="12003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5000" dirty="0">
              <a:solidFill>
                <a:srgbClr val="8F2E3E"/>
              </a:solidFill>
            </a:endParaRPr>
          </a:p>
        </p:txBody>
      </p:sp>
      <p:sp>
        <p:nvSpPr>
          <p:cNvPr id="10" name="TextBox 9">
            <a:extLst>
              <a:ext uri="{FF2B5EF4-FFF2-40B4-BE49-F238E27FC236}">
                <a16:creationId xmlns:a16="http://schemas.microsoft.com/office/drawing/2014/main" id="{FB6013C7-DC4B-4F00-AE13-6544976CA4AC}"/>
              </a:ext>
            </a:extLst>
          </p:cNvPr>
          <p:cNvSpPr txBox="1"/>
          <p:nvPr userDrawn="1"/>
        </p:nvSpPr>
        <p:spPr>
          <a:xfrm>
            <a:off x="503185" y="1358900"/>
            <a:ext cx="10469615" cy="707886"/>
          </a:xfrm>
          <a:prstGeom prst="rect">
            <a:avLst/>
          </a:prstGeom>
          <a:noFill/>
        </p:spPr>
        <p:txBody>
          <a:bodyPr wrap="square" rtlCol="0">
            <a:spAutoFit/>
          </a:bodyPr>
          <a:lstStyle/>
          <a:p>
            <a:r>
              <a:rPr lang="en-IE" sz="4000" dirty="0">
                <a:solidFill>
                  <a:srgbClr val="8F2E3E"/>
                </a:solidFill>
              </a:rPr>
              <a:t>Title</a:t>
            </a:r>
            <a:r>
              <a:rPr lang="en-IE" sz="3500" dirty="0"/>
              <a:t> </a:t>
            </a:r>
          </a:p>
        </p:txBody>
      </p:sp>
      <p:sp>
        <p:nvSpPr>
          <p:cNvPr id="11" name="TextBox 10">
            <a:extLst>
              <a:ext uri="{FF2B5EF4-FFF2-40B4-BE49-F238E27FC236}">
                <a16:creationId xmlns:a16="http://schemas.microsoft.com/office/drawing/2014/main" id="{A7F278DF-0BCE-4005-8475-084F87ED65D5}"/>
              </a:ext>
            </a:extLst>
          </p:cNvPr>
          <p:cNvSpPr txBox="1"/>
          <p:nvPr userDrawn="1"/>
        </p:nvSpPr>
        <p:spPr>
          <a:xfrm>
            <a:off x="609600" y="2379221"/>
            <a:ext cx="10668000" cy="477054"/>
          </a:xfrm>
          <a:prstGeom prst="rect">
            <a:avLst/>
          </a:prstGeom>
          <a:noFill/>
        </p:spPr>
        <p:txBody>
          <a:bodyPr wrap="square" rtlCol="0">
            <a:spAutoFit/>
          </a:bodyPr>
          <a:lstStyle/>
          <a:p>
            <a:pPr marL="342900" indent="-342900">
              <a:buClr>
                <a:srgbClr val="8F2E3E"/>
              </a:buClr>
              <a:buFont typeface="Arial" panose="020B0604020202020204" pitchFamily="34" charset="0"/>
              <a:buChar char="•"/>
            </a:pPr>
            <a:r>
              <a:rPr lang="en-IE" sz="2500" dirty="0">
                <a:solidFill>
                  <a:schemeClr val="bg2">
                    <a:lumMod val="25000"/>
                  </a:schemeClr>
                </a:solidFill>
              </a:rPr>
              <a:t>Bullet text</a:t>
            </a:r>
          </a:p>
        </p:txBody>
      </p:sp>
    </p:spTree>
    <p:extLst>
      <p:ext uri="{BB962C8B-B14F-4D97-AF65-F5344CB8AC3E}">
        <p14:creationId xmlns:p14="http://schemas.microsoft.com/office/powerpoint/2010/main" val="236383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Text only slide">
    <p:spTree>
      <p:nvGrpSpPr>
        <p:cNvPr id="1" name=""/>
        <p:cNvGrpSpPr/>
        <p:nvPr/>
      </p:nvGrpSpPr>
      <p:grpSpPr>
        <a:xfrm>
          <a:off x="0" y="0"/>
          <a:ext cx="0" cy="0"/>
          <a:chOff x="0" y="0"/>
          <a:chExt cx="0" cy="0"/>
        </a:xfrm>
      </p:grpSpPr>
      <p:pic>
        <p:nvPicPr>
          <p:cNvPr id="6" name="Picture 5" descr="A close up of a sign&#10;&#10;Description automatically generated">
            <a:extLst>
              <a:ext uri="{FF2B5EF4-FFF2-40B4-BE49-F238E27FC236}">
                <a16:creationId xmlns:a16="http://schemas.microsoft.com/office/drawing/2014/main" id="{AA7B8437-3FF9-46A3-89F4-CDA66C16B3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3185" y="336371"/>
            <a:ext cx="1354378" cy="571234"/>
          </a:xfrm>
          <a:prstGeom prst="rect">
            <a:avLst/>
          </a:prstGeom>
        </p:spPr>
      </p:pic>
      <p:sp>
        <p:nvSpPr>
          <p:cNvPr id="8" name="TextBox 7">
            <a:extLst>
              <a:ext uri="{FF2B5EF4-FFF2-40B4-BE49-F238E27FC236}">
                <a16:creationId xmlns:a16="http://schemas.microsoft.com/office/drawing/2014/main" id="{98E4A016-BB82-4656-BFAE-65BD179F9DD4}"/>
              </a:ext>
            </a:extLst>
          </p:cNvPr>
          <p:cNvSpPr txBox="1"/>
          <p:nvPr userDrawn="1"/>
        </p:nvSpPr>
        <p:spPr>
          <a:xfrm>
            <a:off x="503185" y="1358900"/>
            <a:ext cx="10469615" cy="707886"/>
          </a:xfrm>
          <a:prstGeom prst="rect">
            <a:avLst/>
          </a:prstGeom>
          <a:noFill/>
        </p:spPr>
        <p:txBody>
          <a:bodyPr wrap="square" rtlCol="0">
            <a:spAutoFit/>
          </a:bodyPr>
          <a:lstStyle/>
          <a:p>
            <a:r>
              <a:rPr lang="en-IE" sz="4000" dirty="0">
                <a:solidFill>
                  <a:srgbClr val="8F2E3E"/>
                </a:solidFill>
              </a:rPr>
              <a:t>Title</a:t>
            </a:r>
            <a:r>
              <a:rPr lang="en-IE" sz="4000" dirty="0"/>
              <a:t> </a:t>
            </a:r>
          </a:p>
        </p:txBody>
      </p:sp>
      <p:sp>
        <p:nvSpPr>
          <p:cNvPr id="10" name="TextBox 9">
            <a:extLst>
              <a:ext uri="{FF2B5EF4-FFF2-40B4-BE49-F238E27FC236}">
                <a16:creationId xmlns:a16="http://schemas.microsoft.com/office/drawing/2014/main" id="{E1CDD4FD-5B45-41E0-9F0E-A41CACACAF50}"/>
              </a:ext>
            </a:extLst>
          </p:cNvPr>
          <p:cNvSpPr txBox="1"/>
          <p:nvPr userDrawn="1"/>
        </p:nvSpPr>
        <p:spPr>
          <a:xfrm>
            <a:off x="609600" y="2379221"/>
            <a:ext cx="10668000" cy="477054"/>
          </a:xfrm>
          <a:prstGeom prst="rect">
            <a:avLst/>
          </a:prstGeom>
          <a:noFill/>
        </p:spPr>
        <p:txBody>
          <a:bodyPr wrap="square" rtlCol="0">
            <a:spAutoFit/>
          </a:bodyPr>
          <a:lstStyle/>
          <a:p>
            <a:pPr marL="0" indent="0">
              <a:buClr>
                <a:srgbClr val="8F2E3E"/>
              </a:buClr>
              <a:buFont typeface="Arial" panose="020B0604020202020204" pitchFamily="34" charset="0"/>
              <a:buNone/>
            </a:pPr>
            <a:r>
              <a:rPr lang="en-IE" sz="2500" dirty="0">
                <a:solidFill>
                  <a:schemeClr val="bg2">
                    <a:lumMod val="25000"/>
                  </a:schemeClr>
                </a:solidFill>
              </a:rPr>
              <a:t>Text goes here</a:t>
            </a:r>
          </a:p>
        </p:txBody>
      </p:sp>
    </p:spTree>
    <p:extLst>
      <p:ext uri="{BB962C8B-B14F-4D97-AF65-F5344CB8AC3E}">
        <p14:creationId xmlns:p14="http://schemas.microsoft.com/office/powerpoint/2010/main" val="255818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8260988-E5ED-4B88-A129-ACA30DFD4161}"/>
              </a:ext>
            </a:extLst>
          </p:cNvPr>
          <p:cNvSpPr>
            <a:spLocks noGrp="1"/>
          </p:cNvSpPr>
          <p:nvPr>
            <p:ph type="pic" idx="1"/>
          </p:nvPr>
        </p:nvSpPr>
        <p:spPr>
          <a:xfrm>
            <a:off x="5183188" y="1441450"/>
            <a:ext cx="7008812" cy="54165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pic>
        <p:nvPicPr>
          <p:cNvPr id="9" name="Picture 8" descr="A close up of a sign&#10;&#10;Description automatically generated">
            <a:extLst>
              <a:ext uri="{FF2B5EF4-FFF2-40B4-BE49-F238E27FC236}">
                <a16:creationId xmlns:a16="http://schemas.microsoft.com/office/drawing/2014/main" id="{697C86F7-CC3C-4080-9B39-1ADFE0D9E1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3185" y="336371"/>
            <a:ext cx="1354378" cy="571234"/>
          </a:xfrm>
          <a:prstGeom prst="rect">
            <a:avLst/>
          </a:prstGeom>
        </p:spPr>
      </p:pic>
      <p:sp>
        <p:nvSpPr>
          <p:cNvPr id="11" name="TextBox 10">
            <a:extLst>
              <a:ext uri="{FF2B5EF4-FFF2-40B4-BE49-F238E27FC236}">
                <a16:creationId xmlns:a16="http://schemas.microsoft.com/office/drawing/2014/main" id="{3C2BCF58-E74E-49E4-BB42-23F5E3A2E25D}"/>
              </a:ext>
            </a:extLst>
          </p:cNvPr>
          <p:cNvSpPr txBox="1"/>
          <p:nvPr userDrawn="1"/>
        </p:nvSpPr>
        <p:spPr>
          <a:xfrm>
            <a:off x="503185" y="1358900"/>
            <a:ext cx="5592815" cy="707886"/>
          </a:xfrm>
          <a:prstGeom prst="rect">
            <a:avLst/>
          </a:prstGeom>
          <a:noFill/>
        </p:spPr>
        <p:txBody>
          <a:bodyPr wrap="square" rtlCol="0">
            <a:spAutoFit/>
          </a:bodyPr>
          <a:lstStyle/>
          <a:p>
            <a:r>
              <a:rPr lang="en-IE" sz="4000" dirty="0">
                <a:solidFill>
                  <a:srgbClr val="8F2E3E"/>
                </a:solidFill>
              </a:rPr>
              <a:t>Title</a:t>
            </a:r>
            <a:r>
              <a:rPr lang="en-IE" sz="4000" dirty="0"/>
              <a:t> </a:t>
            </a:r>
          </a:p>
        </p:txBody>
      </p:sp>
    </p:spTree>
    <p:extLst>
      <p:ext uri="{BB962C8B-B14F-4D97-AF65-F5344CB8AC3E}">
        <p14:creationId xmlns:p14="http://schemas.microsoft.com/office/powerpoint/2010/main" val="175336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pic>
        <p:nvPicPr>
          <p:cNvPr id="9" name="Picture 8" descr="A close up of a sign&#10;&#10;Description automatically generated">
            <a:extLst>
              <a:ext uri="{FF2B5EF4-FFF2-40B4-BE49-F238E27FC236}">
                <a16:creationId xmlns:a16="http://schemas.microsoft.com/office/drawing/2014/main" id="{C12C51C7-315E-446B-967B-1671400EA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3185" y="336371"/>
            <a:ext cx="1354378" cy="571234"/>
          </a:xfrm>
          <a:prstGeom prst="rect">
            <a:avLst/>
          </a:prstGeom>
        </p:spPr>
      </p:pic>
    </p:spTree>
    <p:extLst>
      <p:ext uri="{BB962C8B-B14F-4D97-AF65-F5344CB8AC3E}">
        <p14:creationId xmlns:p14="http://schemas.microsoft.com/office/powerpoint/2010/main" val="3135980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8842FFB-0294-42EA-88F1-FA5B0AE9DF61}"/>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extBox 8">
            <a:extLst>
              <a:ext uri="{FF2B5EF4-FFF2-40B4-BE49-F238E27FC236}">
                <a16:creationId xmlns:a16="http://schemas.microsoft.com/office/drawing/2014/main" id="{215FC1E2-60B0-4F91-BD05-016E581FD1E3}"/>
              </a:ext>
            </a:extLst>
          </p:cNvPr>
          <p:cNvSpPr txBox="1"/>
          <p:nvPr userDrawn="1"/>
        </p:nvSpPr>
        <p:spPr>
          <a:xfrm>
            <a:off x="622300" y="2540000"/>
            <a:ext cx="6159500" cy="707886"/>
          </a:xfrm>
          <a:prstGeom prst="rect">
            <a:avLst/>
          </a:prstGeom>
          <a:noFill/>
        </p:spPr>
        <p:txBody>
          <a:bodyPr wrap="square" rtlCol="0">
            <a:spAutoFit/>
          </a:bodyPr>
          <a:lstStyle/>
          <a:p>
            <a:r>
              <a:rPr lang="en-IE" sz="4000" dirty="0">
                <a:solidFill>
                  <a:schemeClr val="bg1"/>
                </a:solidFill>
                <a:latin typeface="+mj-lt"/>
              </a:rPr>
              <a:t>Section title</a:t>
            </a:r>
          </a:p>
        </p:txBody>
      </p:sp>
    </p:spTree>
    <p:extLst>
      <p:ext uri="{BB962C8B-B14F-4D97-AF65-F5344CB8AC3E}">
        <p14:creationId xmlns:p14="http://schemas.microsoft.com/office/powerpoint/2010/main" val="1718754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00B2873-32B1-4470-AFC0-2FAC5B616ADB}"/>
              </a:ext>
            </a:extLst>
          </p:cNvPr>
          <p:cNvSpPr/>
          <p:nvPr userDrawn="1"/>
        </p:nvSpPr>
        <p:spPr>
          <a:xfrm>
            <a:off x="0" y="0"/>
            <a:ext cx="12192000" cy="6858000"/>
          </a:xfrm>
          <a:prstGeom prst="rect">
            <a:avLst/>
          </a:prstGeom>
          <a:solidFill>
            <a:srgbClr val="007C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TextBox 10">
            <a:extLst>
              <a:ext uri="{FF2B5EF4-FFF2-40B4-BE49-F238E27FC236}">
                <a16:creationId xmlns:a16="http://schemas.microsoft.com/office/drawing/2014/main" id="{6F657E2C-9723-4F3B-9ADB-08FFA2F735F7}"/>
              </a:ext>
            </a:extLst>
          </p:cNvPr>
          <p:cNvSpPr txBox="1"/>
          <p:nvPr userDrawn="1"/>
        </p:nvSpPr>
        <p:spPr>
          <a:xfrm>
            <a:off x="622300" y="2540000"/>
            <a:ext cx="6159500" cy="707886"/>
          </a:xfrm>
          <a:prstGeom prst="rect">
            <a:avLst/>
          </a:prstGeom>
          <a:solidFill>
            <a:srgbClr val="007C6D"/>
          </a:solidFill>
        </p:spPr>
        <p:txBody>
          <a:bodyPr wrap="square" rtlCol="0">
            <a:spAutoFit/>
          </a:bodyPr>
          <a:lstStyle/>
          <a:p>
            <a:r>
              <a:rPr lang="en-IE" sz="4000" dirty="0">
                <a:solidFill>
                  <a:schemeClr val="bg1"/>
                </a:solidFill>
                <a:latin typeface="+mj-lt"/>
              </a:rPr>
              <a:t>Section title</a:t>
            </a:r>
          </a:p>
        </p:txBody>
      </p:sp>
    </p:spTree>
    <p:extLst>
      <p:ext uri="{BB962C8B-B14F-4D97-AF65-F5344CB8AC3E}">
        <p14:creationId xmlns:p14="http://schemas.microsoft.com/office/powerpoint/2010/main" val="1801764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981D9F4-20A5-4D51-8218-49EB07EE90C6}"/>
              </a:ext>
            </a:extLst>
          </p:cNvPr>
          <p:cNvSpPr/>
          <p:nvPr userDrawn="1"/>
        </p:nvSpPr>
        <p:spPr>
          <a:xfrm>
            <a:off x="0" y="0"/>
            <a:ext cx="12192000" cy="6858000"/>
          </a:xfrm>
          <a:prstGeom prst="rect">
            <a:avLst/>
          </a:prstGeom>
          <a:solidFill>
            <a:srgbClr val="1439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TextBox 12">
            <a:extLst>
              <a:ext uri="{FF2B5EF4-FFF2-40B4-BE49-F238E27FC236}">
                <a16:creationId xmlns:a16="http://schemas.microsoft.com/office/drawing/2014/main" id="{017F8915-6A5E-49DF-A2E7-F38BB07B5285}"/>
              </a:ext>
            </a:extLst>
          </p:cNvPr>
          <p:cNvSpPr txBox="1"/>
          <p:nvPr userDrawn="1"/>
        </p:nvSpPr>
        <p:spPr>
          <a:xfrm>
            <a:off x="622300" y="2540000"/>
            <a:ext cx="6159500" cy="707886"/>
          </a:xfrm>
          <a:prstGeom prst="rect">
            <a:avLst/>
          </a:prstGeom>
          <a:solidFill>
            <a:srgbClr val="143980"/>
          </a:solidFill>
        </p:spPr>
        <p:txBody>
          <a:bodyPr wrap="square" rtlCol="0">
            <a:spAutoFit/>
          </a:bodyPr>
          <a:lstStyle/>
          <a:p>
            <a:r>
              <a:rPr lang="en-IE" sz="4000" dirty="0">
                <a:solidFill>
                  <a:schemeClr val="bg1"/>
                </a:solidFill>
                <a:latin typeface="+mj-lt"/>
              </a:rPr>
              <a:t>Section title</a:t>
            </a:r>
          </a:p>
        </p:txBody>
      </p:sp>
    </p:spTree>
    <p:extLst>
      <p:ext uri="{BB962C8B-B14F-4D97-AF65-F5344CB8AC3E}">
        <p14:creationId xmlns:p14="http://schemas.microsoft.com/office/powerpoint/2010/main" val="211569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714CF09B-F49D-48EC-AFE0-93359F3255B0}"/>
              </a:ext>
            </a:extLst>
          </p:cNvPr>
          <p:cNvSpPr txBox="1"/>
          <p:nvPr userDrawn="1"/>
        </p:nvSpPr>
        <p:spPr>
          <a:xfrm>
            <a:off x="846085" y="3213100"/>
            <a:ext cx="5854700" cy="923330"/>
          </a:xfrm>
          <a:prstGeom prst="rect">
            <a:avLst/>
          </a:prstGeom>
          <a:noFill/>
        </p:spPr>
        <p:txBody>
          <a:bodyPr wrap="square" rtlCol="0">
            <a:spAutoFit/>
          </a:bodyPr>
          <a:lstStyle/>
          <a:p>
            <a:r>
              <a:rPr lang="en-IE" sz="5400" dirty="0">
                <a:solidFill>
                  <a:srgbClr val="8F2E3E"/>
                </a:solidFill>
                <a:latin typeface="+mj-lt"/>
              </a:rPr>
              <a:t>Thank you</a:t>
            </a:r>
          </a:p>
        </p:txBody>
      </p:sp>
      <p:pic>
        <p:nvPicPr>
          <p:cNvPr id="15" name="Picture 14" descr="A close up of a sign&#10;&#10;Description automatically generated">
            <a:extLst>
              <a:ext uri="{FF2B5EF4-FFF2-40B4-BE49-F238E27FC236}">
                <a16:creationId xmlns:a16="http://schemas.microsoft.com/office/drawing/2014/main" id="{B668DFE5-ADD2-4EB7-AA2A-52F2B14A8E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Tree>
    <p:extLst>
      <p:ext uri="{BB962C8B-B14F-4D97-AF65-F5344CB8AC3E}">
        <p14:creationId xmlns:p14="http://schemas.microsoft.com/office/powerpoint/2010/main" val="1159539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F681B0-D429-4462-846A-98242B07AB27}"/>
              </a:ext>
            </a:extLst>
          </p:cNvPr>
          <p:cNvSpPr>
            <a:spLocks noGrp="1"/>
          </p:cNvSpPr>
          <p:nvPr>
            <p:ph type="title"/>
          </p:nvPr>
        </p:nvSpPr>
        <p:spPr>
          <a:xfrm>
            <a:off x="838200" y="1279525"/>
            <a:ext cx="10515600" cy="1325563"/>
          </a:xfrm>
          <a:prstGeom prst="rect">
            <a:avLst/>
          </a:prstGeom>
        </p:spPr>
        <p:txBody>
          <a:bodyPr vert="horz" lIns="91440" tIns="45720" rIns="91440" bIns="45720" rtlCol="0" anchor="ctr">
            <a:normAutofit/>
          </a:bodyPr>
          <a:lstStyle/>
          <a:p>
            <a:r>
              <a:rPr lang="en-US" dirty="0"/>
              <a:t>Click to edit Master title style</a:t>
            </a:r>
            <a:endParaRPr lang="en-IE" dirty="0"/>
          </a:p>
        </p:txBody>
      </p:sp>
      <p:sp>
        <p:nvSpPr>
          <p:cNvPr id="3" name="Text Placeholder 2">
            <a:extLst>
              <a:ext uri="{FF2B5EF4-FFF2-40B4-BE49-F238E27FC236}">
                <a16:creationId xmlns:a16="http://schemas.microsoft.com/office/drawing/2014/main" id="{56D36D77-397B-460C-86BE-AEAEE9E44EB5}"/>
              </a:ext>
            </a:extLst>
          </p:cNvPr>
          <p:cNvSpPr>
            <a:spLocks noGrp="1"/>
          </p:cNvSpPr>
          <p:nvPr>
            <p:ph type="body" idx="1"/>
          </p:nvPr>
        </p:nvSpPr>
        <p:spPr>
          <a:xfrm>
            <a:off x="838200" y="2727325"/>
            <a:ext cx="10515600" cy="3508375"/>
          </a:xfrm>
          <a:prstGeom prst="rect">
            <a:avLst/>
          </a:prstGeom>
        </p:spPr>
        <p:txBody>
          <a:bodyPr vert="horz" lIns="91440" tIns="45720" rIns="91440" bIns="45720" rtlCol="0">
            <a:normAutofit/>
          </a:bodyPr>
          <a:lstStyle/>
          <a:p>
            <a:pPr lvl="0"/>
            <a:endParaRPr lang="en-IE" dirty="0"/>
          </a:p>
        </p:txBody>
      </p:sp>
    </p:spTree>
    <p:extLst>
      <p:ext uri="{BB962C8B-B14F-4D97-AF65-F5344CB8AC3E}">
        <p14:creationId xmlns:p14="http://schemas.microsoft.com/office/powerpoint/2010/main" val="3723225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7" r:id="rId4"/>
    <p:sldLayoutId id="2147483656" r:id="rId5"/>
    <p:sldLayoutId id="2147483651" r:id="rId6"/>
    <p:sldLayoutId id="2147483652" r:id="rId7"/>
    <p:sldLayoutId id="2147483653" r:id="rId8"/>
    <p:sldLayoutId id="2147483658"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D0E47616-D427-4D87-AAA6-33C37E1C9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
        <p:nvSpPr>
          <p:cNvPr id="8" name="Title 1">
            <a:extLst>
              <a:ext uri="{FF2B5EF4-FFF2-40B4-BE49-F238E27FC236}">
                <a16:creationId xmlns:a16="http://schemas.microsoft.com/office/drawing/2014/main" id="{872B2813-B2CC-4A85-9427-C9485D8FD591}"/>
              </a:ext>
            </a:extLst>
          </p:cNvPr>
          <p:cNvSpPr>
            <a:spLocks noGrp="1"/>
          </p:cNvSpPr>
          <p:nvPr>
            <p:ph type="ctrTitle" idx="4294967295"/>
          </p:nvPr>
        </p:nvSpPr>
        <p:spPr>
          <a:xfrm>
            <a:off x="618938" y="2652092"/>
            <a:ext cx="7299512" cy="1200329"/>
          </a:xfrm>
        </p:spPr>
        <p:txBody>
          <a:bodyPr>
            <a:normAutofit fontScale="90000"/>
          </a:bodyPr>
          <a:lstStyle/>
          <a:p>
            <a:pPr algn="l"/>
            <a:r>
              <a:rPr lang="en-US" sz="5000" dirty="0">
                <a:solidFill>
                  <a:srgbClr val="8F2E3E"/>
                </a:solidFill>
              </a:rPr>
              <a:t>Delivering Effective climate Action 2030</a:t>
            </a:r>
          </a:p>
        </p:txBody>
      </p:sp>
      <p:sp>
        <p:nvSpPr>
          <p:cNvPr id="9" name="Subtitle 2">
            <a:extLst>
              <a:ext uri="{FF2B5EF4-FFF2-40B4-BE49-F238E27FC236}">
                <a16:creationId xmlns:a16="http://schemas.microsoft.com/office/drawing/2014/main" id="{C5A8D9CA-5E1C-40F8-8C50-667107973F47}"/>
              </a:ext>
            </a:extLst>
          </p:cNvPr>
          <p:cNvSpPr>
            <a:spLocks noGrp="1"/>
          </p:cNvSpPr>
          <p:nvPr>
            <p:ph type="subTitle" idx="4294967295"/>
          </p:nvPr>
        </p:nvSpPr>
        <p:spPr>
          <a:xfrm>
            <a:off x="707838" y="4231480"/>
            <a:ext cx="7210612" cy="1636085"/>
          </a:xfrm>
        </p:spPr>
        <p:txBody>
          <a:bodyPr>
            <a:noAutofit/>
          </a:bodyPr>
          <a:lstStyle/>
          <a:p>
            <a:pPr marL="0" indent="0" algn="l">
              <a:lnSpc>
                <a:spcPct val="110000"/>
              </a:lnSpc>
              <a:buNone/>
            </a:pPr>
            <a:r>
              <a:rPr lang="en-US" sz="2400" dirty="0">
                <a:solidFill>
                  <a:srgbClr val="007C6D"/>
                </a:solidFill>
              </a:rPr>
              <a:t>Paddy Mahon</a:t>
            </a:r>
          </a:p>
          <a:p>
            <a:pPr marL="0" indent="0" algn="l">
              <a:lnSpc>
                <a:spcPct val="110000"/>
              </a:lnSpc>
              <a:buNone/>
            </a:pPr>
            <a:r>
              <a:rPr lang="en-US" sz="2400" dirty="0">
                <a:solidFill>
                  <a:srgbClr val="007C6D"/>
                </a:solidFill>
              </a:rPr>
              <a:t>Chair of the CCMA’s Climate Action, Transport and Networks Committee </a:t>
            </a:r>
            <a:br>
              <a:rPr lang="en-US" sz="2400" dirty="0">
                <a:solidFill>
                  <a:srgbClr val="007C6D"/>
                </a:solidFill>
              </a:rPr>
            </a:br>
            <a:r>
              <a:rPr lang="en-US" sz="2400" dirty="0">
                <a:solidFill>
                  <a:srgbClr val="007C6D"/>
                </a:solidFill>
              </a:rPr>
              <a:t>14</a:t>
            </a:r>
            <a:r>
              <a:rPr lang="en-US" sz="2400" baseline="30000" dirty="0">
                <a:solidFill>
                  <a:srgbClr val="007C6D"/>
                </a:solidFill>
              </a:rPr>
              <a:t>th</a:t>
            </a:r>
            <a:r>
              <a:rPr lang="en-US" sz="2400" dirty="0">
                <a:solidFill>
                  <a:srgbClr val="007C6D"/>
                </a:solidFill>
              </a:rPr>
              <a:t> April 2021</a:t>
            </a:r>
          </a:p>
        </p:txBody>
      </p:sp>
      <p:pic>
        <p:nvPicPr>
          <p:cNvPr id="2" name="Picture 1">
            <a:extLst>
              <a:ext uri="{FF2B5EF4-FFF2-40B4-BE49-F238E27FC236}">
                <a16:creationId xmlns:a16="http://schemas.microsoft.com/office/drawing/2014/main" id="{99008E19-42A5-44BE-9199-921E25230207}"/>
              </a:ext>
            </a:extLst>
          </p:cNvPr>
          <p:cNvPicPr>
            <a:picLocks noChangeAspect="1"/>
          </p:cNvPicPr>
          <p:nvPr/>
        </p:nvPicPr>
        <p:blipFill>
          <a:blip r:embed="rId3"/>
          <a:stretch>
            <a:fillRect/>
          </a:stretch>
        </p:blipFill>
        <p:spPr>
          <a:xfrm>
            <a:off x="7526741" y="41780"/>
            <a:ext cx="4821108" cy="6757363"/>
          </a:xfrm>
          <a:prstGeom prst="rect">
            <a:avLst/>
          </a:prstGeom>
        </p:spPr>
      </p:pic>
    </p:spTree>
    <p:extLst>
      <p:ext uri="{BB962C8B-B14F-4D97-AF65-F5344CB8AC3E}">
        <p14:creationId xmlns:p14="http://schemas.microsoft.com/office/powerpoint/2010/main" val="677936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D0E47616-D427-4D87-AAA6-33C37E1C9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
        <p:nvSpPr>
          <p:cNvPr id="8" name="Title 1">
            <a:extLst>
              <a:ext uri="{FF2B5EF4-FFF2-40B4-BE49-F238E27FC236}">
                <a16:creationId xmlns:a16="http://schemas.microsoft.com/office/drawing/2014/main" id="{872B2813-B2CC-4A85-9427-C9485D8FD591}"/>
              </a:ext>
            </a:extLst>
          </p:cNvPr>
          <p:cNvSpPr>
            <a:spLocks noGrp="1"/>
          </p:cNvSpPr>
          <p:nvPr>
            <p:ph type="ctrTitle" idx="4294967295"/>
          </p:nvPr>
        </p:nvSpPr>
        <p:spPr>
          <a:xfrm>
            <a:off x="618938" y="2107934"/>
            <a:ext cx="7092048" cy="4673866"/>
          </a:xfrm>
        </p:spPr>
        <p:txBody>
          <a:bodyPr>
            <a:normAutofit/>
          </a:bodyPr>
          <a:lstStyle/>
          <a:p>
            <a:r>
              <a:rPr lang="en-IE" sz="2000" dirty="0">
                <a:latin typeface="Calibri" panose="020F0502020204030204" pitchFamily="34" charset="0"/>
                <a:ea typeface="Calibri" panose="020F0502020204030204" pitchFamily="34" charset="0"/>
                <a:cs typeface="Times New Roman" panose="02020603050405020304" pitchFamily="18" charset="0"/>
              </a:rPr>
              <a:t>One of the most important and urgent areas being addressed currently by Ireland’s City and County Councils is that of climate change. </a:t>
            </a:r>
            <a:br>
              <a:rPr lang="en-IE" sz="2000" dirty="0">
                <a:latin typeface="Calibri" panose="020F0502020204030204" pitchFamily="34" charset="0"/>
                <a:ea typeface="Calibri" panose="020F0502020204030204" pitchFamily="34" charset="0"/>
                <a:cs typeface="Times New Roman" panose="02020603050405020304" pitchFamily="18" charset="0"/>
              </a:rPr>
            </a:br>
            <a:br>
              <a:rPr lang="en-IE" sz="2000" dirty="0">
                <a:latin typeface="Calibri" panose="020F0502020204030204" pitchFamily="34" charset="0"/>
                <a:ea typeface="Calibri" panose="020F0502020204030204" pitchFamily="34" charset="0"/>
                <a:cs typeface="Times New Roman" panose="02020603050405020304" pitchFamily="18" charset="0"/>
              </a:rPr>
            </a:br>
            <a:r>
              <a:rPr lang="en-IE" sz="2000" dirty="0">
                <a:latin typeface="Calibri" panose="020F0502020204030204" pitchFamily="34" charset="0"/>
                <a:ea typeface="Calibri" panose="020F0502020204030204" pitchFamily="34" charset="0"/>
                <a:cs typeface="Times New Roman" panose="02020603050405020304" pitchFamily="18" charset="0"/>
              </a:rPr>
              <a:t>In 2018 we established the CAROs.</a:t>
            </a:r>
            <a:br>
              <a:rPr lang="en-IE" sz="2000" dirty="0">
                <a:latin typeface="Calibri" panose="020F0502020204030204" pitchFamily="34" charset="0"/>
                <a:ea typeface="Calibri" panose="020F0502020204030204" pitchFamily="34" charset="0"/>
                <a:cs typeface="Times New Roman" panose="02020603050405020304" pitchFamily="18" charset="0"/>
              </a:rPr>
            </a:br>
            <a:br>
              <a:rPr lang="en-IE" sz="2000" dirty="0">
                <a:latin typeface="Calibri" panose="020F0502020204030204" pitchFamily="34" charset="0"/>
                <a:ea typeface="Calibri" panose="020F0502020204030204" pitchFamily="34" charset="0"/>
                <a:cs typeface="Times New Roman" panose="02020603050405020304" pitchFamily="18" charset="0"/>
              </a:rPr>
            </a:br>
            <a:r>
              <a:rPr lang="en-IE" sz="2000" dirty="0">
                <a:latin typeface="Calibri" panose="020F0502020204030204" pitchFamily="34" charset="0"/>
                <a:ea typeface="Calibri" panose="020F0502020204030204" pitchFamily="34" charset="0"/>
                <a:cs typeface="Times New Roman" panose="02020603050405020304" pitchFamily="18" charset="0"/>
              </a:rPr>
              <a:t>In 2019 we all developed Climate Change Adaptation Strategies and signed Climate Charters.</a:t>
            </a:r>
            <a:br>
              <a:rPr lang="en-IE" sz="2000" dirty="0">
                <a:latin typeface="Calibri" panose="020F0502020204030204" pitchFamily="34" charset="0"/>
                <a:ea typeface="Calibri" panose="020F0502020204030204" pitchFamily="34" charset="0"/>
                <a:cs typeface="Times New Roman" panose="02020603050405020304" pitchFamily="18" charset="0"/>
              </a:rPr>
            </a:br>
            <a:br>
              <a:rPr lang="en-IE" sz="2000" dirty="0">
                <a:latin typeface="Calibri" panose="020F0502020204030204" pitchFamily="34" charset="0"/>
                <a:ea typeface="Calibri" panose="020F0502020204030204" pitchFamily="34" charset="0"/>
                <a:cs typeface="Times New Roman" panose="02020603050405020304" pitchFamily="18" charset="0"/>
              </a:rPr>
            </a:br>
            <a:r>
              <a:rPr lang="en-IE" sz="2000" dirty="0">
                <a:latin typeface="Calibri" panose="020F0502020204030204" pitchFamily="34" charset="0"/>
                <a:ea typeface="Calibri" panose="020F0502020204030204" pitchFamily="34" charset="0"/>
                <a:cs typeface="Times New Roman" panose="02020603050405020304" pitchFamily="18" charset="0"/>
              </a:rPr>
              <a:t>In 2020 we published A Profile of Local Government Climate Actions.</a:t>
            </a:r>
            <a:br>
              <a:rPr lang="en-IE" sz="2000" dirty="0">
                <a:latin typeface="Calibri" panose="020F0502020204030204" pitchFamily="34" charset="0"/>
                <a:ea typeface="Calibri" panose="020F0502020204030204" pitchFamily="34" charset="0"/>
                <a:cs typeface="Times New Roman" panose="02020603050405020304" pitchFamily="18" charset="0"/>
              </a:rPr>
            </a:br>
            <a:br>
              <a:rPr lang="en-IE" sz="2000" dirty="0">
                <a:latin typeface="Calibri" panose="020F0502020204030204" pitchFamily="34" charset="0"/>
                <a:ea typeface="Calibri" panose="020F0502020204030204" pitchFamily="34" charset="0"/>
                <a:cs typeface="Times New Roman" panose="02020603050405020304" pitchFamily="18" charset="0"/>
              </a:rPr>
            </a:br>
            <a:r>
              <a:rPr lang="en-IE" sz="2000" dirty="0">
                <a:latin typeface="Calibri" panose="020F0502020204030204" pitchFamily="34" charset="0"/>
                <a:ea typeface="Calibri" panose="020F0502020204030204" pitchFamily="34" charset="0"/>
                <a:cs typeface="Times New Roman" panose="02020603050405020304" pitchFamily="18" charset="0"/>
              </a:rPr>
              <a:t>Also, in late 2020 we completed our sector’s Climate Action Strategy DECA 2030.</a:t>
            </a:r>
            <a:br>
              <a:rPr lang="en-IE" sz="2000" dirty="0">
                <a:latin typeface="Calibri" panose="020F0502020204030204" pitchFamily="34" charset="0"/>
                <a:ea typeface="Calibri" panose="020F0502020204030204" pitchFamily="34" charset="0"/>
                <a:cs typeface="Times New Roman" panose="02020603050405020304" pitchFamily="18" charset="0"/>
              </a:rPr>
            </a:br>
            <a:br>
              <a:rPr lang="en-IE" sz="2000" dirty="0">
                <a:latin typeface="Calibri" panose="020F0502020204030204" pitchFamily="34" charset="0"/>
                <a:ea typeface="Calibri" panose="020F0502020204030204" pitchFamily="34" charset="0"/>
                <a:cs typeface="Times New Roman" panose="02020603050405020304" pitchFamily="18" charset="0"/>
              </a:rPr>
            </a:br>
            <a:endParaRPr lang="en-US" sz="2000" dirty="0">
              <a:solidFill>
                <a:srgbClr val="8F2E3E"/>
              </a:solidFill>
            </a:endParaRPr>
          </a:p>
        </p:txBody>
      </p:sp>
      <p:pic>
        <p:nvPicPr>
          <p:cNvPr id="2" name="Picture 1">
            <a:extLst>
              <a:ext uri="{FF2B5EF4-FFF2-40B4-BE49-F238E27FC236}">
                <a16:creationId xmlns:a16="http://schemas.microsoft.com/office/drawing/2014/main" id="{6D4BB742-19C2-4828-8F77-873A99729C06}"/>
              </a:ext>
            </a:extLst>
          </p:cNvPr>
          <p:cNvPicPr>
            <a:picLocks noChangeAspect="1"/>
          </p:cNvPicPr>
          <p:nvPr/>
        </p:nvPicPr>
        <p:blipFill>
          <a:blip r:embed="rId3"/>
          <a:stretch>
            <a:fillRect/>
          </a:stretch>
        </p:blipFill>
        <p:spPr>
          <a:xfrm>
            <a:off x="7417559" y="73993"/>
            <a:ext cx="4785752" cy="6707808"/>
          </a:xfrm>
          <a:prstGeom prst="rect">
            <a:avLst/>
          </a:prstGeom>
        </p:spPr>
      </p:pic>
    </p:spTree>
    <p:extLst>
      <p:ext uri="{BB962C8B-B14F-4D97-AF65-F5344CB8AC3E}">
        <p14:creationId xmlns:p14="http://schemas.microsoft.com/office/powerpoint/2010/main" val="328954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D0E47616-D427-4D87-AAA6-33C37E1C9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
        <p:nvSpPr>
          <p:cNvPr id="9" name="Subtitle 2">
            <a:extLst>
              <a:ext uri="{FF2B5EF4-FFF2-40B4-BE49-F238E27FC236}">
                <a16:creationId xmlns:a16="http://schemas.microsoft.com/office/drawing/2014/main" id="{C5A8D9CA-5E1C-40F8-8C50-667107973F47}"/>
              </a:ext>
            </a:extLst>
          </p:cNvPr>
          <p:cNvSpPr>
            <a:spLocks noGrp="1"/>
          </p:cNvSpPr>
          <p:nvPr>
            <p:ph type="subTitle" idx="4294967295"/>
          </p:nvPr>
        </p:nvSpPr>
        <p:spPr>
          <a:xfrm>
            <a:off x="724167" y="2712923"/>
            <a:ext cx="7210612" cy="3966846"/>
          </a:xfrm>
        </p:spPr>
        <p:txBody>
          <a:bodyPr>
            <a:noAutofit/>
          </a:bodyPr>
          <a:lstStyle/>
          <a:p>
            <a:pPr>
              <a:lnSpc>
                <a:spcPct val="110000"/>
              </a:lnSpc>
            </a:pPr>
            <a:r>
              <a:rPr lang="en-IE" sz="2000" dirty="0">
                <a:latin typeface="Calibri" panose="020F0502020204030204" pitchFamily="34" charset="0"/>
                <a:ea typeface="Calibri" panose="020F0502020204030204" pitchFamily="34" charset="0"/>
                <a:cs typeface="Times New Roman" panose="02020603050405020304" pitchFamily="18" charset="0"/>
              </a:rPr>
              <a:t>Our focus in DECA 2030 is to:</a:t>
            </a:r>
          </a:p>
          <a:p>
            <a:pPr marL="342900" indent="-342900">
              <a:lnSpc>
                <a:spcPct val="110000"/>
              </a:lnSpc>
              <a:buClr>
                <a:srgbClr val="8F2E3E"/>
              </a:buClr>
              <a:buFont typeface="Arial" panose="020B0604020202020204" pitchFamily="34" charset="0"/>
              <a:buChar char="•"/>
            </a:pPr>
            <a:r>
              <a:rPr lang="en-IE" sz="2000" dirty="0">
                <a:latin typeface="Calibri" panose="020F0502020204030204" pitchFamily="34" charset="0"/>
                <a:ea typeface="Calibri" panose="020F0502020204030204" pitchFamily="34" charset="0"/>
                <a:cs typeface="Times New Roman" panose="02020603050405020304" pitchFamily="18" charset="0"/>
              </a:rPr>
              <a:t>outline a sectoral vision and mission,</a:t>
            </a:r>
          </a:p>
          <a:p>
            <a:pPr marL="342900" indent="-342900">
              <a:lnSpc>
                <a:spcPct val="110000"/>
              </a:lnSpc>
              <a:buClr>
                <a:srgbClr val="8F2E3E"/>
              </a:buClr>
              <a:buFont typeface="Arial" panose="020B0604020202020204" pitchFamily="34" charset="0"/>
              <a:buChar char="•"/>
            </a:pPr>
            <a:r>
              <a:rPr lang="en-IE" sz="2000" dirty="0">
                <a:latin typeface="Calibri" panose="020F0502020204030204" pitchFamily="34" charset="0"/>
                <a:ea typeface="Calibri" panose="020F0502020204030204" pitchFamily="34" charset="0"/>
                <a:cs typeface="Times New Roman" panose="02020603050405020304" pitchFamily="18" charset="0"/>
              </a:rPr>
              <a:t>build upon our existing expertise and skills,</a:t>
            </a:r>
          </a:p>
          <a:p>
            <a:pPr marL="342900" indent="-342900">
              <a:lnSpc>
                <a:spcPct val="110000"/>
              </a:lnSpc>
              <a:buClr>
                <a:srgbClr val="8F2E3E"/>
              </a:buClr>
              <a:buFont typeface="Arial" panose="020B0604020202020204" pitchFamily="34" charset="0"/>
              <a:buChar char="•"/>
            </a:pPr>
            <a:r>
              <a:rPr lang="en-IE" sz="2000" dirty="0">
                <a:latin typeface="Calibri" panose="020F0502020204030204" pitchFamily="34" charset="0"/>
                <a:ea typeface="Calibri" panose="020F0502020204030204" pitchFamily="34" charset="0"/>
                <a:cs typeface="Times New Roman" panose="02020603050405020304" pitchFamily="18" charset="0"/>
              </a:rPr>
              <a:t>support our communities and businesses,</a:t>
            </a:r>
          </a:p>
          <a:p>
            <a:pPr marL="342900" indent="-342900">
              <a:lnSpc>
                <a:spcPct val="110000"/>
              </a:lnSpc>
              <a:buClr>
                <a:srgbClr val="8F2E3E"/>
              </a:buClr>
              <a:buFont typeface="Arial" panose="020B0604020202020204" pitchFamily="34" charset="0"/>
              <a:buChar char="•"/>
            </a:pPr>
            <a:r>
              <a:rPr lang="en-IE" sz="2000" dirty="0">
                <a:latin typeface="Calibri" panose="020F0502020204030204" pitchFamily="34" charset="0"/>
                <a:ea typeface="Calibri" panose="020F0502020204030204" pitchFamily="34" charset="0"/>
                <a:cs typeface="Times New Roman" panose="02020603050405020304" pitchFamily="18" charset="0"/>
              </a:rPr>
              <a:t>coordinate our future work and</a:t>
            </a:r>
          </a:p>
          <a:p>
            <a:pPr marL="342900" indent="-342900">
              <a:lnSpc>
                <a:spcPct val="110000"/>
              </a:lnSpc>
              <a:buClr>
                <a:srgbClr val="8F2E3E"/>
              </a:buClr>
              <a:buFont typeface="Arial" panose="020B0604020202020204" pitchFamily="34" charset="0"/>
              <a:buChar char="•"/>
            </a:pPr>
            <a:r>
              <a:rPr lang="en-IE" sz="2000" dirty="0">
                <a:latin typeface="Calibri" panose="020F0502020204030204" pitchFamily="34" charset="0"/>
                <a:ea typeface="Calibri" panose="020F0502020204030204" pitchFamily="34" charset="0"/>
                <a:cs typeface="Times New Roman" panose="02020603050405020304" pitchFamily="18" charset="0"/>
              </a:rPr>
              <a:t>maximise our leadership role. </a:t>
            </a:r>
          </a:p>
          <a:p>
            <a:pPr marL="0" indent="0" algn="l">
              <a:lnSpc>
                <a:spcPct val="110000"/>
              </a:lnSpc>
              <a:buNone/>
            </a:pPr>
            <a:endParaRPr lang="en-US" sz="2400" dirty="0">
              <a:solidFill>
                <a:srgbClr val="007C6D"/>
              </a:solidFill>
            </a:endParaRPr>
          </a:p>
        </p:txBody>
      </p:sp>
      <p:pic>
        <p:nvPicPr>
          <p:cNvPr id="2" name="Picture 1">
            <a:extLst>
              <a:ext uri="{FF2B5EF4-FFF2-40B4-BE49-F238E27FC236}">
                <a16:creationId xmlns:a16="http://schemas.microsoft.com/office/drawing/2014/main" id="{2502B460-5202-4733-AF0B-C564021F9B87}"/>
              </a:ext>
            </a:extLst>
          </p:cNvPr>
          <p:cNvPicPr>
            <a:picLocks noChangeAspect="1"/>
          </p:cNvPicPr>
          <p:nvPr/>
        </p:nvPicPr>
        <p:blipFill>
          <a:blip r:embed="rId3"/>
          <a:stretch>
            <a:fillRect/>
          </a:stretch>
        </p:blipFill>
        <p:spPr>
          <a:xfrm>
            <a:off x="7349009" y="68239"/>
            <a:ext cx="4800406" cy="6728346"/>
          </a:xfrm>
          <a:prstGeom prst="rect">
            <a:avLst/>
          </a:prstGeom>
        </p:spPr>
      </p:pic>
    </p:spTree>
    <p:extLst>
      <p:ext uri="{BB962C8B-B14F-4D97-AF65-F5344CB8AC3E}">
        <p14:creationId xmlns:p14="http://schemas.microsoft.com/office/powerpoint/2010/main" val="138798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D0E47616-D427-4D87-AAA6-33C37E1C9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
        <p:nvSpPr>
          <p:cNvPr id="9" name="Subtitle 2">
            <a:extLst>
              <a:ext uri="{FF2B5EF4-FFF2-40B4-BE49-F238E27FC236}">
                <a16:creationId xmlns:a16="http://schemas.microsoft.com/office/drawing/2014/main" id="{C5A8D9CA-5E1C-40F8-8C50-667107973F47}"/>
              </a:ext>
            </a:extLst>
          </p:cNvPr>
          <p:cNvSpPr>
            <a:spLocks noGrp="1"/>
          </p:cNvSpPr>
          <p:nvPr>
            <p:ph type="subTitle" idx="4294967295"/>
          </p:nvPr>
        </p:nvSpPr>
        <p:spPr>
          <a:xfrm>
            <a:off x="707838" y="2107934"/>
            <a:ext cx="5740730" cy="3654691"/>
          </a:xfrm>
        </p:spPr>
        <p:txBody>
          <a:bodyPr>
            <a:noAutofit/>
          </a:bodyPr>
          <a:lstStyle/>
          <a:p>
            <a:pPr>
              <a:lnSpc>
                <a:spcPct val="110000"/>
              </a:lnSpc>
            </a:pPr>
            <a:endParaRPr lang="en-I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IE" sz="2000" dirty="0">
                <a:latin typeface="Calibri" panose="020F0502020204030204" pitchFamily="34" charset="0"/>
                <a:ea typeface="Calibri" panose="020F0502020204030204" pitchFamily="34" charset="0"/>
                <a:cs typeface="Times New Roman" panose="02020603050405020304" pitchFamily="18" charset="0"/>
              </a:rPr>
              <a:t>Responsibility for climate change extends across many departments and agencies at national, regional and local levels.</a:t>
            </a:r>
          </a:p>
          <a:p>
            <a:pPr>
              <a:lnSpc>
                <a:spcPct val="100000"/>
              </a:lnSpc>
            </a:pPr>
            <a:endParaRPr lang="en-IE" sz="11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IE" sz="2000" dirty="0">
                <a:latin typeface="Calibri" panose="020F0502020204030204" pitchFamily="34" charset="0"/>
                <a:ea typeface="Calibri" panose="020F0502020204030204" pitchFamily="34" charset="0"/>
                <a:cs typeface="Times New Roman" panose="02020603050405020304" pitchFamily="18" charset="0"/>
              </a:rPr>
              <a:t>We are uniquely positioned to lead locally, to ensure a coordinated local response to the global challenge of climate change bringing our communities, businesses and staff along with us.  </a:t>
            </a:r>
          </a:p>
        </p:txBody>
      </p:sp>
      <p:pic>
        <p:nvPicPr>
          <p:cNvPr id="4" name="Picture 3">
            <a:extLst>
              <a:ext uri="{FF2B5EF4-FFF2-40B4-BE49-F238E27FC236}">
                <a16:creationId xmlns:a16="http://schemas.microsoft.com/office/drawing/2014/main" id="{BF6407CE-580F-4594-9ECB-8539DC515634}"/>
              </a:ext>
            </a:extLst>
          </p:cNvPr>
          <p:cNvPicPr>
            <a:picLocks noChangeAspect="1"/>
          </p:cNvPicPr>
          <p:nvPr/>
        </p:nvPicPr>
        <p:blipFill>
          <a:blip r:embed="rId3"/>
          <a:stretch>
            <a:fillRect/>
          </a:stretch>
        </p:blipFill>
        <p:spPr>
          <a:xfrm>
            <a:off x="7349009" y="68239"/>
            <a:ext cx="4800406" cy="6728346"/>
          </a:xfrm>
          <a:prstGeom prst="rect">
            <a:avLst/>
          </a:prstGeom>
        </p:spPr>
      </p:pic>
    </p:spTree>
    <p:extLst>
      <p:ext uri="{BB962C8B-B14F-4D97-AF65-F5344CB8AC3E}">
        <p14:creationId xmlns:p14="http://schemas.microsoft.com/office/powerpoint/2010/main" val="4236450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D0E47616-D427-4D87-AAA6-33C37E1C9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
        <p:nvSpPr>
          <p:cNvPr id="9" name="Subtitle 2">
            <a:extLst>
              <a:ext uri="{FF2B5EF4-FFF2-40B4-BE49-F238E27FC236}">
                <a16:creationId xmlns:a16="http://schemas.microsoft.com/office/drawing/2014/main" id="{C5A8D9CA-5E1C-40F8-8C50-667107973F47}"/>
              </a:ext>
            </a:extLst>
          </p:cNvPr>
          <p:cNvSpPr>
            <a:spLocks noGrp="1"/>
          </p:cNvSpPr>
          <p:nvPr>
            <p:ph type="subTitle" idx="4294967295"/>
          </p:nvPr>
        </p:nvSpPr>
        <p:spPr>
          <a:xfrm>
            <a:off x="419367" y="2471899"/>
            <a:ext cx="5740730" cy="3452652"/>
          </a:xfrm>
        </p:spPr>
        <p:txBody>
          <a:bodyPr>
            <a:noAutofit/>
          </a:bodyPr>
          <a:lstStyle/>
          <a:p>
            <a:pPr>
              <a:lnSpc>
                <a:spcPct val="110000"/>
              </a:lnSpc>
            </a:pPr>
            <a:r>
              <a:rPr lang="en-IE" sz="2000" dirty="0">
                <a:latin typeface="Calibri" panose="020F0502020204030204" pitchFamily="34" charset="0"/>
                <a:ea typeface="Calibri" panose="020F0502020204030204" pitchFamily="34" charset="0"/>
                <a:cs typeface="Times New Roman" panose="02020603050405020304" pitchFamily="18" charset="0"/>
              </a:rPr>
              <a:t>Our vision is </a:t>
            </a:r>
            <a:r>
              <a:rPr lang="en-GB" sz="2000" b="1" i="1" dirty="0">
                <a:latin typeface="Calibri" panose="020F0502020204030204" pitchFamily="34" charset="0"/>
                <a:ea typeface="Calibri" panose="020F0502020204030204" pitchFamily="34" charset="0"/>
                <a:cs typeface="Times New Roman" panose="02020603050405020304" pitchFamily="18" charset="0"/>
              </a:rPr>
              <a:t>to leverage the capability, reach and resources of local authorities to effectively lead and coordinate climate action across Ireland,</a:t>
            </a:r>
            <a:r>
              <a:rPr lang="en-GB"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10000"/>
              </a:lnSpc>
            </a:pP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en-GB" sz="2000" dirty="0">
                <a:latin typeface="Calibri" panose="020F0502020204030204" pitchFamily="34" charset="0"/>
                <a:ea typeface="Calibri" panose="020F0502020204030204" pitchFamily="34" charset="0"/>
                <a:cs typeface="Times New Roman" panose="02020603050405020304" pitchFamily="18" charset="0"/>
              </a:rPr>
              <a:t>with a mission </a:t>
            </a:r>
            <a:r>
              <a:rPr lang="en-GB" sz="2000" b="1" i="1" dirty="0">
                <a:latin typeface="Calibri" panose="020F0502020204030204" pitchFamily="34" charset="0"/>
                <a:ea typeface="Calibri" panose="020F0502020204030204" pitchFamily="34" charset="0"/>
                <a:cs typeface="Times New Roman" panose="02020603050405020304" pitchFamily="18" charset="0"/>
              </a:rPr>
              <a:t>to deliver transformative change and measurable climate action across our cities and counties and within our own organisations, through leadership, example and mobilising action at a local level.</a:t>
            </a:r>
            <a:endParaRPr lang="en-US" sz="2000" dirty="0">
              <a:solidFill>
                <a:srgbClr val="007C6D"/>
              </a:solidFill>
            </a:endParaRPr>
          </a:p>
        </p:txBody>
      </p:sp>
      <p:pic>
        <p:nvPicPr>
          <p:cNvPr id="4" name="Picture 3">
            <a:extLst>
              <a:ext uri="{FF2B5EF4-FFF2-40B4-BE49-F238E27FC236}">
                <a16:creationId xmlns:a16="http://schemas.microsoft.com/office/drawing/2014/main" id="{1B25EA37-3614-4AC9-A639-672BBFD10F46}"/>
              </a:ext>
            </a:extLst>
          </p:cNvPr>
          <p:cNvPicPr>
            <a:picLocks noChangeAspect="1"/>
          </p:cNvPicPr>
          <p:nvPr/>
        </p:nvPicPr>
        <p:blipFill>
          <a:blip r:embed="rId3"/>
          <a:stretch>
            <a:fillRect/>
          </a:stretch>
        </p:blipFill>
        <p:spPr>
          <a:xfrm>
            <a:off x="7349009" y="68239"/>
            <a:ext cx="4800406" cy="6728346"/>
          </a:xfrm>
          <a:prstGeom prst="rect">
            <a:avLst/>
          </a:prstGeom>
        </p:spPr>
      </p:pic>
    </p:spTree>
    <p:extLst>
      <p:ext uri="{BB962C8B-B14F-4D97-AF65-F5344CB8AC3E}">
        <p14:creationId xmlns:p14="http://schemas.microsoft.com/office/powerpoint/2010/main" val="525306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D0E47616-D427-4D87-AAA6-33C37E1C9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085" y="737402"/>
            <a:ext cx="3249488" cy="1370532"/>
          </a:xfrm>
          <a:prstGeom prst="rect">
            <a:avLst/>
          </a:prstGeom>
        </p:spPr>
      </p:pic>
      <p:sp>
        <p:nvSpPr>
          <p:cNvPr id="9" name="Subtitle 2">
            <a:extLst>
              <a:ext uri="{FF2B5EF4-FFF2-40B4-BE49-F238E27FC236}">
                <a16:creationId xmlns:a16="http://schemas.microsoft.com/office/drawing/2014/main" id="{C5A8D9CA-5E1C-40F8-8C50-667107973F47}"/>
              </a:ext>
            </a:extLst>
          </p:cNvPr>
          <p:cNvSpPr>
            <a:spLocks noGrp="1"/>
          </p:cNvSpPr>
          <p:nvPr>
            <p:ph type="subTitle" idx="4294967295"/>
          </p:nvPr>
        </p:nvSpPr>
        <p:spPr>
          <a:xfrm>
            <a:off x="447676" y="2264229"/>
            <a:ext cx="7166882" cy="4060372"/>
          </a:xfrm>
        </p:spPr>
        <p:txBody>
          <a:bodyPr>
            <a:noAutofit/>
          </a:bodyPr>
          <a:lstStyle/>
          <a:p>
            <a:pPr>
              <a:lnSpc>
                <a:spcPct val="100000"/>
              </a:lnSpc>
            </a:pPr>
            <a:r>
              <a:rPr lang="en-IE" sz="2000" dirty="0">
                <a:latin typeface="Calibri" panose="020F0502020204030204" pitchFamily="34" charset="0"/>
                <a:ea typeface="Calibri" panose="020F0502020204030204" pitchFamily="34" charset="0"/>
                <a:cs typeface="Times New Roman" panose="02020603050405020304" pitchFamily="18" charset="0"/>
              </a:rPr>
              <a:t>Developed by staff in the four CAROs and LGMA, MCO Consultants, in consultation with the CCMA’s ECCEP Committee and the National Local Authority Climate Action Steering Group. </a:t>
            </a:r>
          </a:p>
          <a:p>
            <a:pPr>
              <a:lnSpc>
                <a:spcPct val="100000"/>
              </a:lnSpc>
            </a:pPr>
            <a:endParaRPr lang="en-IE" sz="10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IE" sz="2000" dirty="0">
                <a:latin typeface="Calibri" panose="020F0502020204030204" pitchFamily="34" charset="0"/>
                <a:ea typeface="Calibri" panose="020F0502020204030204" pitchFamily="34" charset="0"/>
                <a:cs typeface="Times New Roman" panose="02020603050405020304" pitchFamily="18" charset="0"/>
              </a:rPr>
              <a:t>We understand that to effect real and lasting change, we will need to have in place well-resourced and coordinated structures in which the Climate Action Regional Offices (CAROs) and local authorities work in synergy.</a:t>
            </a:r>
          </a:p>
          <a:p>
            <a:pPr>
              <a:lnSpc>
                <a:spcPct val="100000"/>
              </a:lnSpc>
            </a:pPr>
            <a:endParaRPr lang="en-IE" sz="10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IE" sz="2000" dirty="0">
                <a:latin typeface="Calibri" panose="020F0502020204030204" pitchFamily="34" charset="0"/>
                <a:ea typeface="Calibri" panose="020F0502020204030204" pitchFamily="34" charset="0"/>
                <a:cs typeface="Times New Roman" panose="02020603050405020304" pitchFamily="18" charset="0"/>
              </a:rPr>
              <a:t>We have identified the resource requirements and structures that would assist local government to deliver on the goals and objectives outlined in DECA 2030.  </a:t>
            </a:r>
          </a:p>
          <a:p>
            <a:pPr marL="0" indent="0" algn="l">
              <a:lnSpc>
                <a:spcPct val="110000"/>
              </a:lnSpc>
              <a:buNone/>
            </a:pPr>
            <a:endParaRPr lang="en-US" sz="2400" dirty="0">
              <a:solidFill>
                <a:srgbClr val="007C6D"/>
              </a:solidFill>
            </a:endParaRPr>
          </a:p>
        </p:txBody>
      </p:sp>
      <p:pic>
        <p:nvPicPr>
          <p:cNvPr id="4" name="Picture 3">
            <a:extLst>
              <a:ext uri="{FF2B5EF4-FFF2-40B4-BE49-F238E27FC236}">
                <a16:creationId xmlns:a16="http://schemas.microsoft.com/office/drawing/2014/main" id="{9A72B981-27B1-4AF8-ACC1-A8A4C95F48F3}"/>
              </a:ext>
            </a:extLst>
          </p:cNvPr>
          <p:cNvPicPr>
            <a:picLocks noChangeAspect="1"/>
          </p:cNvPicPr>
          <p:nvPr/>
        </p:nvPicPr>
        <p:blipFill>
          <a:blip r:embed="rId3"/>
          <a:stretch>
            <a:fillRect/>
          </a:stretch>
        </p:blipFill>
        <p:spPr>
          <a:xfrm>
            <a:off x="7560129" y="68239"/>
            <a:ext cx="4589286" cy="6728346"/>
          </a:xfrm>
          <a:prstGeom prst="rect">
            <a:avLst/>
          </a:prstGeom>
        </p:spPr>
      </p:pic>
    </p:spTree>
    <p:extLst>
      <p:ext uri="{BB962C8B-B14F-4D97-AF65-F5344CB8AC3E}">
        <p14:creationId xmlns:p14="http://schemas.microsoft.com/office/powerpoint/2010/main" val="227824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FB015D3-BAC5-47FC-A738-DC686C07EFC1}"/>
              </a:ext>
            </a:extLst>
          </p:cNvPr>
          <p:cNvPicPr>
            <a:picLocks noChangeAspect="1"/>
          </p:cNvPicPr>
          <p:nvPr/>
        </p:nvPicPr>
        <p:blipFill>
          <a:blip r:embed="rId2"/>
          <a:stretch>
            <a:fillRect/>
          </a:stretch>
        </p:blipFill>
        <p:spPr>
          <a:xfrm>
            <a:off x="7137779" y="-7214"/>
            <a:ext cx="4879075" cy="6838610"/>
          </a:xfrm>
          <a:prstGeom prst="rect">
            <a:avLst/>
          </a:prstGeom>
        </p:spPr>
      </p:pic>
    </p:spTree>
    <p:extLst>
      <p:ext uri="{BB962C8B-B14F-4D97-AF65-F5344CB8AC3E}">
        <p14:creationId xmlns:p14="http://schemas.microsoft.com/office/powerpoint/2010/main" val="400578850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80164A"/>
      </a:accent1>
      <a:accent2>
        <a:srgbClr val="008270"/>
      </a:accent2>
      <a:accent3>
        <a:srgbClr val="4C4C4C"/>
      </a:accent3>
      <a:accent4>
        <a:srgbClr val="7FB036"/>
      </a:accent4>
      <a:accent5>
        <a:srgbClr val="FFFFFF"/>
      </a:accent5>
      <a:accent6>
        <a:srgbClr val="143980"/>
      </a:accent6>
      <a:hlink>
        <a:srgbClr val="008270"/>
      </a:hlink>
      <a:folHlink>
        <a:srgbClr val="954F72"/>
      </a:folHlink>
    </a:clrScheme>
    <a:fontScheme name="CCMA">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7AC7FFF64D024EA117B4D1B68F33B5" ma:contentTypeVersion="9" ma:contentTypeDescription="Create a new document." ma:contentTypeScope="" ma:versionID="76bd29ba101a66710469a51d503b17b0">
  <xsd:schema xmlns:xsd="http://www.w3.org/2001/XMLSchema" xmlns:xs="http://www.w3.org/2001/XMLSchema" xmlns:p="http://schemas.microsoft.com/office/2006/metadata/properties" xmlns:ns2="5c5c367a-9322-478b-993f-a1e5162690e9" targetNamespace="http://schemas.microsoft.com/office/2006/metadata/properties" ma:root="true" ma:fieldsID="12f01e223f2484fbb9b81d8f33d9ba51" ns2:_="">
    <xsd:import namespace="5c5c367a-9322-478b-993f-a1e5162690e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5c367a-9322-478b-993f-a1e5162690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ADD22D-C20C-4D2E-AF5D-C04C1D01A81D}"/>
</file>

<file path=customXml/itemProps2.xml><?xml version="1.0" encoding="utf-8"?>
<ds:datastoreItem xmlns:ds="http://schemas.openxmlformats.org/officeDocument/2006/customXml" ds:itemID="{D80D8A16-B4B9-4B18-8966-7BF7951F6FA4}">
  <ds:schemaRefs>
    <ds:schemaRef ds:uri="http://schemas.microsoft.com/sharepoint/v3/contenttype/forms"/>
  </ds:schemaRefs>
</ds:datastoreItem>
</file>

<file path=customXml/itemProps3.xml><?xml version="1.0" encoding="utf-8"?>
<ds:datastoreItem xmlns:ds="http://schemas.openxmlformats.org/officeDocument/2006/customXml" ds:itemID="{63E32B44-510B-4C3A-9112-A4FF18EA943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103</TotalTime>
  <Words>343</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Delivering Effective climate Action 2030</vt:lpstr>
      <vt:lpstr>One of the most important and urgent areas being addressed currently by Ireland’s City and County Councils is that of climate change.   In 2018 we established the CAROs.  In 2019 we all developed Climate Change Adaptation Strategies and signed Climate Charters.  In 2020 we published A Profile of Local Government Climate Actions.  Also, in late 2020 we completed our sector’s Climate Action Strategy DECA 2030.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Calibri 40pt</dc:title>
  <dc:creator>Brigid Fitzgerald</dc:creator>
  <cp:lastModifiedBy>Eleanor Ryan</cp:lastModifiedBy>
  <cp:revision>9</cp:revision>
  <dcterms:created xsi:type="dcterms:W3CDTF">2020-07-23T10:32:11Z</dcterms:created>
  <dcterms:modified xsi:type="dcterms:W3CDTF">2021-04-13T15:08:36Z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0x010100847AC7FFF64D024EA117B4D1B68F33B5</vt:lpwstr>
  </property>
</Properties>
</file>