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9" r:id="rId5"/>
  </p:sldMasterIdLst>
  <p:notesMasterIdLst>
    <p:notesMasterId r:id="rId20"/>
  </p:notesMasterIdLst>
  <p:sldIdLst>
    <p:sldId id="256" r:id="rId6"/>
    <p:sldId id="275" r:id="rId7"/>
    <p:sldId id="276" r:id="rId8"/>
    <p:sldId id="257" r:id="rId9"/>
    <p:sldId id="277" r:id="rId10"/>
    <p:sldId id="272" r:id="rId11"/>
    <p:sldId id="273" r:id="rId12"/>
    <p:sldId id="266" r:id="rId13"/>
    <p:sldId id="267" r:id="rId14"/>
    <p:sldId id="269" r:id="rId15"/>
    <p:sldId id="268" r:id="rId16"/>
    <p:sldId id="270" r:id="rId17"/>
    <p:sldId id="278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2E3E"/>
    <a:srgbClr val="020202"/>
    <a:srgbClr val="143980"/>
    <a:srgbClr val="007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90473-3AB3-4E41-AB42-A470368EFB85}" v="461" dt="2021-04-13T16:03:15.805"/>
    <p1510:client id="{4030843A-6A10-448A-B6B7-48514EE1615A}" v="1" dt="2021-04-13T16:08:41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EBFAD-ED7E-4173-A130-036B3CE21230}" type="datetimeFigureOut">
              <a:rPr lang="en-IE" smtClean="0"/>
              <a:t>13/04/2021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8E3E7-1FC6-4E5C-8189-C12EB9B492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7315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54757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6473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4125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1271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71920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783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54245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38808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873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0178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1873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564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796478" y="8685213"/>
            <a:ext cx="2971800" cy="458787"/>
          </a:xfrm>
        </p:spPr>
        <p:txBody>
          <a:bodyPr/>
          <a:lstStyle/>
          <a:p>
            <a:fld id="{9D88E3E7-1FC6-4E5C-8189-C12EB9B4924B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23694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E3E7-1FC6-4E5C-8189-C12EB9B4924B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512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8293741-A3D3-4E84-9C08-EC82ABEAA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85" y="737402"/>
            <a:ext cx="3249488" cy="13705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B1C3E90-C173-46E2-9EEB-27C742C5A9C2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618938" y="2652092"/>
            <a:ext cx="7299512" cy="1200329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algn="l"/>
            <a:r>
              <a:rPr lang="en-US" sz="5000" dirty="0">
                <a:solidFill>
                  <a:srgbClr val="8F2E3E"/>
                </a:solidFill>
              </a:rPr>
              <a:t>Title, Calibri light 40pt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A1C32A5-203C-4C3A-80BE-32DF7F625A9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07838" y="4231480"/>
            <a:ext cx="7210612" cy="1636085"/>
          </a:xfrm>
        </p:spPr>
        <p:txBody>
          <a:bodyPr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2500" dirty="0">
                <a:solidFill>
                  <a:srgbClr val="007C6D"/>
                </a:solidFill>
              </a:rPr>
              <a:t>Presenter’s Name </a:t>
            </a:r>
            <a:br>
              <a:rPr lang="en-US" sz="2500" dirty="0">
                <a:solidFill>
                  <a:srgbClr val="007C6D"/>
                </a:solidFill>
              </a:rPr>
            </a:br>
            <a:r>
              <a:rPr lang="en-US" sz="2500" dirty="0">
                <a:solidFill>
                  <a:srgbClr val="007C6D"/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8229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842FFB-0294-42EA-88F1-FA5B0AE9DF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5FC1E2-60B0-4F91-BD05-016E581FD1E3}"/>
              </a:ext>
            </a:extLst>
          </p:cNvPr>
          <p:cNvSpPr txBox="1"/>
          <p:nvPr userDrawn="1"/>
        </p:nvSpPr>
        <p:spPr>
          <a:xfrm>
            <a:off x="622300" y="2540000"/>
            <a:ext cx="7357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T</a:t>
            </a:r>
            <a:r>
              <a:rPr lang="en-IE" sz="4000" dirty="0">
                <a:solidFill>
                  <a:schemeClr val="bg1"/>
                </a:solidFill>
                <a:latin typeface="+mj-lt"/>
              </a:rPr>
              <a:t>he Vision &amp; Mission</a:t>
            </a:r>
          </a:p>
        </p:txBody>
      </p:sp>
    </p:spTree>
    <p:extLst>
      <p:ext uri="{BB962C8B-B14F-4D97-AF65-F5344CB8AC3E}">
        <p14:creationId xmlns:p14="http://schemas.microsoft.com/office/powerpoint/2010/main" val="338777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0B2873-32B1-4470-AFC0-2FAC5B616A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657E2C-9723-4F3B-9ADB-08FFA2F735F7}"/>
              </a:ext>
            </a:extLst>
          </p:cNvPr>
          <p:cNvSpPr txBox="1"/>
          <p:nvPr userDrawn="1"/>
        </p:nvSpPr>
        <p:spPr>
          <a:xfrm>
            <a:off x="622300" y="2540000"/>
            <a:ext cx="6159500" cy="707886"/>
          </a:xfrm>
          <a:prstGeom prst="rect">
            <a:avLst/>
          </a:prstGeom>
          <a:solidFill>
            <a:srgbClr val="007C6D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Strategic Goals &amp; Objectives</a:t>
            </a:r>
            <a:endParaRPr lang="en-IE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4091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81D9F4-20A5-4D51-8218-49EB07EE90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39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7F8915-6A5E-49DF-A2E7-F38BB07B5285}"/>
              </a:ext>
            </a:extLst>
          </p:cNvPr>
          <p:cNvSpPr txBox="1"/>
          <p:nvPr userDrawn="1"/>
        </p:nvSpPr>
        <p:spPr>
          <a:xfrm>
            <a:off x="622300" y="2540000"/>
            <a:ext cx="6159500" cy="707886"/>
          </a:xfrm>
          <a:prstGeom prst="rect">
            <a:avLst/>
          </a:prstGeom>
          <a:solidFill>
            <a:srgbClr val="143980"/>
          </a:solidFill>
        </p:spPr>
        <p:txBody>
          <a:bodyPr wrap="square" rtlCol="0">
            <a:spAutoFit/>
          </a:bodyPr>
          <a:lstStyle/>
          <a:p>
            <a:r>
              <a:rPr lang="en-IE" sz="4000" dirty="0">
                <a:solidFill>
                  <a:schemeClr val="bg1"/>
                </a:solidFill>
                <a:latin typeface="+mj-lt"/>
              </a:rPr>
              <a:t>Vision &amp; Mission</a:t>
            </a:r>
          </a:p>
        </p:txBody>
      </p:sp>
    </p:spTree>
    <p:extLst>
      <p:ext uri="{BB962C8B-B14F-4D97-AF65-F5344CB8AC3E}">
        <p14:creationId xmlns:p14="http://schemas.microsoft.com/office/powerpoint/2010/main" val="2115691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14CF09B-F49D-48EC-AFE0-93359F3255B0}"/>
              </a:ext>
            </a:extLst>
          </p:cNvPr>
          <p:cNvSpPr txBox="1"/>
          <p:nvPr userDrawn="1"/>
        </p:nvSpPr>
        <p:spPr>
          <a:xfrm>
            <a:off x="846085" y="3213100"/>
            <a:ext cx="585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5400" dirty="0">
                <a:solidFill>
                  <a:srgbClr val="8F2E3E"/>
                </a:solidFill>
                <a:latin typeface="+mj-lt"/>
              </a:rPr>
              <a:t>Thank you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B668DFE5-ADD2-4EB7-AA2A-52F2B14A8E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85" y="737402"/>
            <a:ext cx="3249488" cy="137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39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F6CA9E-B631-4718-90BF-F07192368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88667" y="28643"/>
            <a:ext cx="5503332" cy="6897511"/>
          </a:xfrm>
          <a:custGeom>
            <a:avLst/>
            <a:gdLst>
              <a:gd name="connsiteX0" fmla="*/ 698761 w 3536421"/>
              <a:gd name="connsiteY0" fmla="*/ 0 h 5071533"/>
              <a:gd name="connsiteX1" fmla="*/ 3536421 w 3536421"/>
              <a:gd name="connsiteY1" fmla="*/ 0 h 5071533"/>
              <a:gd name="connsiteX2" fmla="*/ 3536421 w 3536421"/>
              <a:gd name="connsiteY2" fmla="*/ 5071533 h 5071533"/>
              <a:gd name="connsiteX3" fmla="*/ 698761 w 3536421"/>
              <a:gd name="connsiteY3" fmla="*/ 5071533 h 5071533"/>
              <a:gd name="connsiteX4" fmla="*/ 0 w 3536421"/>
              <a:gd name="connsiteY4" fmla="*/ 2535766 h 507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6421" h="5071533">
                <a:moveTo>
                  <a:pt x="698761" y="0"/>
                </a:moveTo>
                <a:lnTo>
                  <a:pt x="3536421" y="0"/>
                </a:lnTo>
                <a:lnTo>
                  <a:pt x="3536421" y="5071533"/>
                </a:lnTo>
                <a:lnTo>
                  <a:pt x="698761" y="5071533"/>
                </a:lnTo>
                <a:lnTo>
                  <a:pt x="0" y="253576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13EDA32-29F9-1248-9DBF-82CD12802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818285"/>
                </a:solidFill>
                <a:latin typeface="Source Sans Pro" panose="020B0503030403020204" pitchFamily="34" charset="77"/>
                <a:cs typeface="Source Sans Pro" panose="020B0503030403020204" pitchFamily="34" charset="77"/>
              </a:defRPr>
            </a:lvl1pPr>
          </a:lstStyle>
          <a:p>
            <a:pPr defTabSz="609585"/>
            <a:fld id="{99F5493C-0AF7-0F43-8BA1-855C7B8CDF04}" type="datetime1">
              <a:rPr lang="en-IE" smtClean="0"/>
              <a:pPr defTabSz="609585"/>
              <a:t>13/04/2021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482035-F6D5-9A4B-B3A7-133965FFC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818285"/>
                </a:solidFill>
                <a:latin typeface="Source Sans Pro" panose="020B0503030403020204" pitchFamily="34" charset="77"/>
                <a:cs typeface="Source Sans Pro" panose="020B0503030403020204" pitchFamily="34" charset="77"/>
              </a:defRPr>
            </a:lvl1pPr>
          </a:lstStyle>
          <a:p>
            <a:pPr defTabSz="609585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12935B-2B9B-E640-BF21-DEAC4E6B6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818285"/>
                </a:solidFill>
                <a:latin typeface="Source Sans Pro" panose="020B0503030403020204" pitchFamily="34" charset="77"/>
              </a:defRPr>
            </a:lvl1pPr>
          </a:lstStyle>
          <a:p>
            <a:pPr defTabSz="609585"/>
            <a:fld id="{2066355A-084C-D24E-9AD2-7E4FC41EA627}" type="slidenum">
              <a:rPr lang="en-US" smtClean="0"/>
              <a:pPr defTabSz="609585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5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526C5A6-01A8-4E90-84F3-F00330970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85" y="336371"/>
            <a:ext cx="1354378" cy="5712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933EBE3-3BC1-4A56-BB1A-03E562AC40D9}"/>
              </a:ext>
            </a:extLst>
          </p:cNvPr>
          <p:cNvSpPr txBox="1">
            <a:spLocks/>
          </p:cNvSpPr>
          <p:nvPr userDrawn="1"/>
        </p:nvSpPr>
        <p:spPr>
          <a:xfrm>
            <a:off x="503185" y="1178892"/>
            <a:ext cx="7299512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>
              <a:solidFill>
                <a:srgbClr val="8F2E3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013C7-DC4B-4F00-AE13-6544976CA4AC}"/>
              </a:ext>
            </a:extLst>
          </p:cNvPr>
          <p:cNvSpPr txBox="1"/>
          <p:nvPr userDrawn="1"/>
        </p:nvSpPr>
        <p:spPr>
          <a:xfrm>
            <a:off x="503185" y="1358900"/>
            <a:ext cx="1046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>
                <a:solidFill>
                  <a:srgbClr val="8F2E3E"/>
                </a:solidFill>
              </a:rPr>
              <a:t>Title</a:t>
            </a:r>
            <a:r>
              <a:rPr lang="en-IE" sz="35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278DF-0BCE-4005-8475-084F87ED65D5}"/>
              </a:ext>
            </a:extLst>
          </p:cNvPr>
          <p:cNvSpPr txBox="1"/>
          <p:nvPr userDrawn="1"/>
        </p:nvSpPr>
        <p:spPr>
          <a:xfrm>
            <a:off x="609600" y="2379221"/>
            <a:ext cx="1066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F2E3E"/>
              </a:buClr>
              <a:buFont typeface="Arial" panose="020B0604020202020204" pitchFamily="34" charset="0"/>
              <a:buChar char="•"/>
            </a:pPr>
            <a:r>
              <a:rPr lang="en-IE" sz="2500" dirty="0">
                <a:solidFill>
                  <a:schemeClr val="bg2">
                    <a:lumMod val="25000"/>
                  </a:schemeClr>
                </a:solidFill>
              </a:rPr>
              <a:t>Bullet text</a:t>
            </a:r>
          </a:p>
        </p:txBody>
      </p:sp>
    </p:spTree>
    <p:extLst>
      <p:ext uri="{BB962C8B-B14F-4D97-AF65-F5344CB8AC3E}">
        <p14:creationId xmlns:p14="http://schemas.microsoft.com/office/powerpoint/2010/main" val="236383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A7B8437-3FF9-46A3-89F4-CDA66C16B3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85" y="336371"/>
            <a:ext cx="1354378" cy="571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E4A016-BB82-4656-BFAE-65BD179F9DD4}"/>
              </a:ext>
            </a:extLst>
          </p:cNvPr>
          <p:cNvSpPr txBox="1"/>
          <p:nvPr userDrawn="1"/>
        </p:nvSpPr>
        <p:spPr>
          <a:xfrm>
            <a:off x="503185" y="1358900"/>
            <a:ext cx="1046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>
                <a:solidFill>
                  <a:srgbClr val="8F2E3E"/>
                </a:solidFill>
              </a:rPr>
              <a:t>Title</a:t>
            </a:r>
            <a:r>
              <a:rPr lang="en-IE" sz="40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CDD4FD-5B45-41E0-9F0E-A41CACACAF50}"/>
              </a:ext>
            </a:extLst>
          </p:cNvPr>
          <p:cNvSpPr txBox="1"/>
          <p:nvPr userDrawn="1"/>
        </p:nvSpPr>
        <p:spPr>
          <a:xfrm>
            <a:off x="609600" y="2379221"/>
            <a:ext cx="1066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>
                <a:srgbClr val="8F2E3E"/>
              </a:buClr>
              <a:buFont typeface="Arial" panose="020B0604020202020204" pitchFamily="34" charset="0"/>
              <a:buNone/>
            </a:pPr>
            <a:r>
              <a:rPr lang="en-IE" sz="2500" dirty="0">
                <a:solidFill>
                  <a:schemeClr val="bg2">
                    <a:lumMod val="25000"/>
                  </a:schemeClr>
                </a:solidFill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5818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260988-E5ED-4B88-A129-ACA30DFD4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41450"/>
            <a:ext cx="7008812" cy="54165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97C86F7-CC3C-4080-9B39-1ADFE0D9E1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85" y="336371"/>
            <a:ext cx="1354378" cy="5712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2BCF58-E74E-49E4-BB42-23F5E3A2E25D}"/>
              </a:ext>
            </a:extLst>
          </p:cNvPr>
          <p:cNvSpPr txBox="1"/>
          <p:nvPr userDrawn="1"/>
        </p:nvSpPr>
        <p:spPr>
          <a:xfrm>
            <a:off x="503185" y="1358900"/>
            <a:ext cx="5592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>
                <a:solidFill>
                  <a:srgbClr val="8F2E3E"/>
                </a:solidFill>
              </a:rPr>
              <a:t>Title</a:t>
            </a:r>
            <a:r>
              <a:rPr lang="en-IE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3367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12C51C7-315E-446B-967B-1671400E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85" y="336371"/>
            <a:ext cx="1354378" cy="57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8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12C51C7-315E-446B-967B-1671400E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85" y="336371"/>
            <a:ext cx="1354378" cy="571234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F0E0CAC2-906F-4C34-BC71-B7002392A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88668" y="0"/>
            <a:ext cx="5503332" cy="6858000"/>
          </a:xfrm>
          <a:custGeom>
            <a:avLst/>
            <a:gdLst>
              <a:gd name="connsiteX0" fmla="*/ 698761 w 3536421"/>
              <a:gd name="connsiteY0" fmla="*/ 0 h 5071533"/>
              <a:gd name="connsiteX1" fmla="*/ 3536421 w 3536421"/>
              <a:gd name="connsiteY1" fmla="*/ 0 h 5071533"/>
              <a:gd name="connsiteX2" fmla="*/ 3536421 w 3536421"/>
              <a:gd name="connsiteY2" fmla="*/ 5071533 h 5071533"/>
              <a:gd name="connsiteX3" fmla="*/ 698761 w 3536421"/>
              <a:gd name="connsiteY3" fmla="*/ 5071533 h 5071533"/>
              <a:gd name="connsiteX4" fmla="*/ 0 w 3536421"/>
              <a:gd name="connsiteY4" fmla="*/ 2535766 h 507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6421" h="5071533">
                <a:moveTo>
                  <a:pt x="698761" y="0"/>
                </a:moveTo>
                <a:lnTo>
                  <a:pt x="3536421" y="0"/>
                </a:lnTo>
                <a:lnTo>
                  <a:pt x="3536421" y="5071533"/>
                </a:lnTo>
                <a:lnTo>
                  <a:pt x="698761" y="5071533"/>
                </a:lnTo>
                <a:lnTo>
                  <a:pt x="0" y="253576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8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12C51C7-315E-446B-967B-1671400E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85" y="336371"/>
            <a:ext cx="1354378" cy="57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4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842FFB-0294-42EA-88F1-FA5B0AE9DF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5FC1E2-60B0-4F91-BD05-016E581FD1E3}"/>
              </a:ext>
            </a:extLst>
          </p:cNvPr>
          <p:cNvSpPr txBox="1"/>
          <p:nvPr userDrawn="1"/>
        </p:nvSpPr>
        <p:spPr>
          <a:xfrm>
            <a:off x="622300" y="2540000"/>
            <a:ext cx="7357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>
                <a:solidFill>
                  <a:schemeClr val="bg1"/>
                </a:solidFill>
                <a:latin typeface="+mj-lt"/>
              </a:rPr>
              <a:t>Local Authorities &amp; Climate Action</a:t>
            </a:r>
          </a:p>
        </p:txBody>
      </p:sp>
    </p:spTree>
    <p:extLst>
      <p:ext uri="{BB962C8B-B14F-4D97-AF65-F5344CB8AC3E}">
        <p14:creationId xmlns:p14="http://schemas.microsoft.com/office/powerpoint/2010/main" val="171875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0B2873-32B1-4470-AFC0-2FAC5B616A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657E2C-9723-4F3B-9ADB-08FFA2F735F7}"/>
              </a:ext>
            </a:extLst>
          </p:cNvPr>
          <p:cNvSpPr txBox="1"/>
          <p:nvPr userDrawn="1"/>
        </p:nvSpPr>
        <p:spPr>
          <a:xfrm>
            <a:off x="622300" y="2540000"/>
            <a:ext cx="6159500" cy="707886"/>
          </a:xfrm>
          <a:prstGeom prst="rect">
            <a:avLst/>
          </a:prstGeom>
          <a:solidFill>
            <a:srgbClr val="007C6D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T</a:t>
            </a:r>
            <a:r>
              <a:rPr lang="en-IE" sz="4000" dirty="0">
                <a:solidFill>
                  <a:schemeClr val="bg1"/>
                </a:solidFill>
                <a:latin typeface="+mj-lt"/>
              </a:rPr>
              <a:t>he Strategy</a:t>
            </a:r>
          </a:p>
        </p:txBody>
      </p:sp>
    </p:spTree>
    <p:extLst>
      <p:ext uri="{BB962C8B-B14F-4D97-AF65-F5344CB8AC3E}">
        <p14:creationId xmlns:p14="http://schemas.microsoft.com/office/powerpoint/2010/main" val="1801764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681B0-D429-4462-846A-98242B07A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9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36D77-397B-460C-86BE-AEAEE9E44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27325"/>
            <a:ext cx="10515600" cy="350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2322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7" r:id="rId4"/>
    <p:sldLayoutId id="2147483656" r:id="rId5"/>
    <p:sldLayoutId id="2147483661" r:id="rId6"/>
    <p:sldLayoutId id="2147483664" r:id="rId7"/>
    <p:sldLayoutId id="2147483651" r:id="rId8"/>
    <p:sldLayoutId id="2147483652" r:id="rId9"/>
    <p:sldLayoutId id="2147483662" r:id="rId10"/>
    <p:sldLayoutId id="2147483663" r:id="rId11"/>
    <p:sldLayoutId id="2147483653" r:id="rId12"/>
    <p:sldLayoutId id="21474836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237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142198"/>
            <a:ext cx="10972799" cy="4983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2A3579"/>
                </a:solidFill>
                <a:latin typeface="Source Sans Pro" panose="020B0503030403020204" pitchFamily="34" charset="77"/>
                <a:cs typeface="Source Sans Pro" panose="020B0503030403020204" pitchFamily="34" charset="77"/>
              </a:defRPr>
            </a:lvl1pPr>
          </a:lstStyle>
          <a:p>
            <a:pPr defTabSz="609585"/>
            <a:fld id="{99F5493C-0AF7-0F43-8BA1-855C7B8CDF04}" type="datetime1">
              <a:rPr lang="en-IE" smtClean="0"/>
              <a:pPr defTabSz="609585"/>
              <a:t>13/04/2021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2A3579"/>
                </a:solidFill>
                <a:latin typeface="Source Sans Pro" panose="020B0503030403020204" pitchFamily="34" charset="77"/>
                <a:cs typeface="Source Sans Pro" panose="020B0503030403020204" pitchFamily="34" charset="77"/>
              </a:defRPr>
            </a:lvl1pPr>
          </a:lstStyle>
          <a:p>
            <a:pPr defTabSz="609585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2A3579"/>
                </a:solidFill>
                <a:latin typeface="Source Sans Pro" panose="020B0503030403020204" pitchFamily="34" charset="77"/>
              </a:defRPr>
            </a:lvl1pPr>
          </a:lstStyle>
          <a:p>
            <a:pPr defTabSz="609585"/>
            <a:fld id="{2066355A-084C-D24E-9AD2-7E4FC41EA627}" type="slidenum">
              <a:rPr lang="en-US" smtClean="0"/>
              <a:pPr defTabSz="609585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200" b="1" kern="1200">
          <a:solidFill>
            <a:srgbClr val="2A3579"/>
          </a:solidFill>
          <a:latin typeface="Source Sans Pro" panose="020B0503030403020204" pitchFamily="34" charset="77"/>
          <a:ea typeface="+mj-ea"/>
          <a:cs typeface="Source Sans Pro" panose="020B0503030403020204" pitchFamily="34" charset="77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Source Sans Pro" panose="020B0503030403020204" pitchFamily="34" charset="77"/>
          <a:ea typeface="+mn-ea"/>
          <a:cs typeface="Source Sans Pro" panose="020B0503030403020204" pitchFamily="34" charset="77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Source Sans Pro" panose="020B0503030403020204" pitchFamily="34" charset="77"/>
          <a:ea typeface="+mn-ea"/>
          <a:cs typeface="Source Sans Pro" panose="020B0503030403020204" pitchFamily="34" charset="77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Source Sans Pro" panose="020B0503030403020204" pitchFamily="34" charset="77"/>
          <a:ea typeface="+mn-ea"/>
          <a:cs typeface="Source Sans Pro" panose="020B0503030403020204" pitchFamily="34" charset="77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Source Sans Pro" panose="020B0503030403020204" pitchFamily="34" charset="77"/>
          <a:ea typeface="+mn-ea"/>
          <a:cs typeface="Source Sans Pro" panose="020B0503030403020204" pitchFamily="34" charset="77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Source Sans Pro" panose="020B0503030403020204" pitchFamily="34" charset="77"/>
          <a:ea typeface="+mn-ea"/>
          <a:cs typeface="Source Sans Pro" panose="020B0503030403020204" pitchFamily="34" charset="77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0E47616-D427-4D87-AAA6-33C37E1C9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85" y="737402"/>
            <a:ext cx="3249488" cy="13705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72B2813-B2CC-4A85-9427-C9485D8FD59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18938" y="2652092"/>
            <a:ext cx="6308335" cy="1200329"/>
          </a:xfrm>
        </p:spPr>
        <p:txBody>
          <a:bodyPr>
            <a:normAutofit fontScale="90000"/>
          </a:bodyPr>
          <a:lstStyle/>
          <a:p>
            <a:pPr algn="l"/>
            <a:r>
              <a:rPr lang="en-US" sz="5000" dirty="0">
                <a:solidFill>
                  <a:srgbClr val="8F2E3E"/>
                </a:solidFill>
              </a:rPr>
              <a:t>Delivering Effective Climate Action 2030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5A8D9CA-5E1C-40F8-8C50-667107973F4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07838" y="4231480"/>
            <a:ext cx="5994348" cy="1636085"/>
          </a:xfrm>
        </p:spPr>
        <p:txBody>
          <a:bodyPr>
            <a:norm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rgbClr val="007C6D"/>
                </a:solidFill>
              </a:rPr>
              <a:t>David Mellett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rgbClr val="007C6D"/>
                </a:solidFill>
              </a:rPr>
              <a:t>Regional Coordinator, CARO</a:t>
            </a:r>
            <a:br>
              <a:rPr lang="en-US" sz="2500" dirty="0">
                <a:solidFill>
                  <a:srgbClr val="007C6D"/>
                </a:solidFill>
              </a:rPr>
            </a:br>
            <a:r>
              <a:rPr lang="en-US" sz="2500" dirty="0">
                <a:solidFill>
                  <a:srgbClr val="007C6D"/>
                </a:solidFill>
              </a:rPr>
              <a:t>14</a:t>
            </a:r>
            <a:r>
              <a:rPr lang="en-US" sz="2500" baseline="30000" dirty="0">
                <a:solidFill>
                  <a:srgbClr val="007C6D"/>
                </a:solidFill>
              </a:rPr>
              <a:t>th</a:t>
            </a:r>
            <a:r>
              <a:rPr lang="en-US" sz="2500" dirty="0">
                <a:solidFill>
                  <a:srgbClr val="007C6D"/>
                </a:solidFill>
              </a:rPr>
              <a:t> April 2021</a:t>
            </a:r>
          </a:p>
        </p:txBody>
      </p:sp>
      <p:pic>
        <p:nvPicPr>
          <p:cNvPr id="6" name="Picture 5" descr="A picture containing tree, outdoor, nature, plant&#10;&#10;Description automatically generated">
            <a:extLst>
              <a:ext uri="{FF2B5EF4-FFF2-40B4-BE49-F238E27FC236}">
                <a16:creationId xmlns:a16="http://schemas.microsoft.com/office/drawing/2014/main" id="{8615222C-41FC-4EAC-B1D5-FC497C1AEF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2586" y="0"/>
            <a:ext cx="2918332" cy="685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 descr="A picture containing grass, outdoor, road, scene&#10;&#10;Description automatically generated">
            <a:extLst>
              <a:ext uri="{FF2B5EF4-FFF2-40B4-BE49-F238E27FC236}">
                <a16:creationId xmlns:a16="http://schemas.microsoft.com/office/drawing/2014/main" id="{951C4C60-1878-4DEA-8168-F85DCA559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186" y="5144400"/>
            <a:ext cx="2570400" cy="1713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 descr="A picture containing outdoor, person, people&#10;&#10;Description automatically generated">
            <a:extLst>
              <a:ext uri="{FF2B5EF4-FFF2-40B4-BE49-F238E27FC236}">
                <a16:creationId xmlns:a16="http://schemas.microsoft.com/office/drawing/2014/main" id="{4059F96E-6A99-4A6D-AC2C-1812B04DCB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186" y="3430800"/>
            <a:ext cx="2570400" cy="1713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 descr="A picture containing tree, grass, outdoor, sprinkler system&#10;&#10;Description automatically generated">
            <a:extLst>
              <a:ext uri="{FF2B5EF4-FFF2-40B4-BE49-F238E27FC236}">
                <a16:creationId xmlns:a16="http://schemas.microsoft.com/office/drawing/2014/main" id="{7EF946D5-635D-4A77-AB7A-F169A8E038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186" y="1717200"/>
            <a:ext cx="2570400" cy="1713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5530A8-0DEE-451F-8CA9-A6290657AF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186" y="0"/>
            <a:ext cx="2570400" cy="1713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77936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CB113B-61C6-4952-A8DA-A8765A119EA7}"/>
              </a:ext>
            </a:extLst>
          </p:cNvPr>
          <p:cNvSpPr txBox="1"/>
          <p:nvPr/>
        </p:nvSpPr>
        <p:spPr>
          <a:xfrm>
            <a:off x="553673" y="1359017"/>
            <a:ext cx="511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2E3E"/>
                </a:solidFill>
              </a:rPr>
              <a:t>Strategic Goal 4</a:t>
            </a:r>
            <a:endParaRPr lang="en-IE" sz="4000" dirty="0">
              <a:solidFill>
                <a:srgbClr val="8F2E3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3C226-8326-421F-B8A6-47C3B2875C77}"/>
              </a:ext>
            </a:extLst>
          </p:cNvPr>
          <p:cNvSpPr txBox="1"/>
          <p:nvPr/>
        </p:nvSpPr>
        <p:spPr>
          <a:xfrm>
            <a:off x="676481" y="2164360"/>
            <a:ext cx="55033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E" sz="2500" b="1" dirty="0">
                <a:solidFill>
                  <a:srgbClr val="8F2E3E"/>
                </a:solidFill>
              </a:rPr>
              <a:t>Mobilise climate action in local communities</a:t>
            </a:r>
          </a:p>
        </p:txBody>
      </p:sp>
      <p:pic>
        <p:nvPicPr>
          <p:cNvPr id="15" name="Picture Placeholder 14" descr="A picture containing grass, outdoor, child, child&#10;&#10;Description automatically generated">
            <a:extLst>
              <a:ext uri="{FF2B5EF4-FFF2-40B4-BE49-F238E27FC236}">
                <a16:creationId xmlns:a16="http://schemas.microsoft.com/office/drawing/2014/main" id="{AEDE5F1D-DAED-482B-8F92-2613CA02F0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8E679-8158-460F-B33B-C7735FBA94DB}"/>
              </a:ext>
            </a:extLst>
          </p:cNvPr>
          <p:cNvSpPr txBox="1"/>
          <p:nvPr/>
        </p:nvSpPr>
        <p:spPr>
          <a:xfrm>
            <a:off x="676481" y="3429000"/>
            <a:ext cx="609600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Engage &amp; empower communities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Inform, motivate &amp; support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Co-create a local vision of the future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Develop partnerships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Demonstration projects</a:t>
            </a:r>
          </a:p>
        </p:txBody>
      </p:sp>
    </p:spTree>
    <p:extLst>
      <p:ext uri="{BB962C8B-B14F-4D97-AF65-F5344CB8AC3E}">
        <p14:creationId xmlns:p14="http://schemas.microsoft.com/office/powerpoint/2010/main" val="213967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CB113B-61C6-4952-A8DA-A8765A119EA7}"/>
              </a:ext>
            </a:extLst>
          </p:cNvPr>
          <p:cNvSpPr txBox="1"/>
          <p:nvPr/>
        </p:nvSpPr>
        <p:spPr>
          <a:xfrm>
            <a:off x="553673" y="1359017"/>
            <a:ext cx="511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2E3E"/>
                </a:solidFill>
              </a:rPr>
              <a:t>Strategic Goal 5</a:t>
            </a:r>
            <a:endParaRPr lang="en-IE" sz="4000" dirty="0">
              <a:solidFill>
                <a:srgbClr val="8F2E3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3C226-8326-421F-B8A6-47C3B2875C77}"/>
              </a:ext>
            </a:extLst>
          </p:cNvPr>
          <p:cNvSpPr txBox="1"/>
          <p:nvPr/>
        </p:nvSpPr>
        <p:spPr>
          <a:xfrm>
            <a:off x="676481" y="2164360"/>
            <a:ext cx="550333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E" sz="2500" b="1" dirty="0">
                <a:solidFill>
                  <a:srgbClr val="8F2E3E"/>
                </a:solidFill>
              </a:rPr>
              <a:t>Mobilise climate action in enterprise and support transition to an inclusive, net zero and circular economy</a:t>
            </a:r>
          </a:p>
        </p:txBody>
      </p:sp>
      <p:pic>
        <p:nvPicPr>
          <p:cNvPr id="12" name="Picture Placeholder 11" descr="A picture containing outdoor, person, people&#10;&#10;Description automatically generated">
            <a:extLst>
              <a:ext uri="{FF2B5EF4-FFF2-40B4-BE49-F238E27FC236}">
                <a16:creationId xmlns:a16="http://schemas.microsoft.com/office/drawing/2014/main" id="{590571F3-CBA0-4274-B220-7411F20075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B46A7-99DA-46DE-942A-D9672A00B0EA}"/>
              </a:ext>
            </a:extLst>
          </p:cNvPr>
          <p:cNvSpPr txBox="1"/>
          <p:nvPr/>
        </p:nvSpPr>
        <p:spPr>
          <a:xfrm>
            <a:off x="676481" y="3429000"/>
            <a:ext cx="618745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Embed climate action into economic development strategies and plans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Support development of low carbon and resilient enterprise development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Support emerging green business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13829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CB113B-61C6-4952-A8DA-A8765A119EA7}"/>
              </a:ext>
            </a:extLst>
          </p:cNvPr>
          <p:cNvSpPr txBox="1"/>
          <p:nvPr/>
        </p:nvSpPr>
        <p:spPr>
          <a:xfrm>
            <a:off x="553673" y="1359017"/>
            <a:ext cx="511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2E3E"/>
                </a:solidFill>
              </a:rPr>
              <a:t>Strategic Goal 6</a:t>
            </a:r>
            <a:endParaRPr lang="en-IE" sz="4000" dirty="0">
              <a:solidFill>
                <a:srgbClr val="8F2E3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3C226-8326-421F-B8A6-47C3B2875C77}"/>
              </a:ext>
            </a:extLst>
          </p:cNvPr>
          <p:cNvSpPr txBox="1"/>
          <p:nvPr/>
        </p:nvSpPr>
        <p:spPr>
          <a:xfrm>
            <a:off x="676481" y="2164360"/>
            <a:ext cx="57823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E" sz="2500" b="1" dirty="0">
                <a:solidFill>
                  <a:srgbClr val="8F2E3E"/>
                </a:solidFill>
              </a:rPr>
              <a:t>Achieve a ‘just transition’ particularly for communities that may be economically disadvantaged by decarbonising projects</a:t>
            </a:r>
          </a:p>
        </p:txBody>
      </p:sp>
      <p:pic>
        <p:nvPicPr>
          <p:cNvPr id="7" name="Picture Placeholder 6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19D660A5-4C56-416F-BCFA-14B58F9F51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75E544-8937-458B-AF00-074BC457051E}"/>
              </a:ext>
            </a:extLst>
          </p:cNvPr>
          <p:cNvSpPr txBox="1"/>
          <p:nvPr/>
        </p:nvSpPr>
        <p:spPr>
          <a:xfrm>
            <a:off x="676481" y="3675743"/>
            <a:ext cx="58839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Identify vulnerable sectors &amp; communities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Be the voice for communities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Implement measures &amp; supports</a:t>
            </a:r>
          </a:p>
        </p:txBody>
      </p:sp>
    </p:spTree>
    <p:extLst>
      <p:ext uri="{BB962C8B-B14F-4D97-AF65-F5344CB8AC3E}">
        <p14:creationId xmlns:p14="http://schemas.microsoft.com/office/powerpoint/2010/main" val="341446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CB113B-61C6-4952-A8DA-A8765A119EA7}"/>
              </a:ext>
            </a:extLst>
          </p:cNvPr>
          <p:cNvSpPr txBox="1"/>
          <p:nvPr/>
        </p:nvSpPr>
        <p:spPr>
          <a:xfrm>
            <a:off x="553673" y="1359017"/>
            <a:ext cx="511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2E3E"/>
                </a:solidFill>
              </a:rPr>
              <a:t>Final thoughts</a:t>
            </a:r>
            <a:endParaRPr lang="en-IE" sz="4000" dirty="0">
              <a:solidFill>
                <a:srgbClr val="8F2E3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27B899-199A-46F2-8BDC-97D61DC59AA3}"/>
              </a:ext>
            </a:extLst>
          </p:cNvPr>
          <p:cNvSpPr txBox="1"/>
          <p:nvPr/>
        </p:nvSpPr>
        <p:spPr>
          <a:xfrm>
            <a:off x="855748" y="2508900"/>
            <a:ext cx="61401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IE" sz="2500" dirty="0"/>
              <a:t>Leading in the effort to tackle climate change</a:t>
            </a:r>
          </a:p>
          <a:p>
            <a:pPr>
              <a:spcAft>
                <a:spcPts val="1200"/>
              </a:spcAft>
            </a:pPr>
            <a:r>
              <a:rPr lang="en-IE" sz="2500" dirty="0"/>
              <a:t>Meeting the ambition &amp; commitments in the Local Authority Climate Action Charter</a:t>
            </a:r>
          </a:p>
          <a:p>
            <a:pPr>
              <a:spcAft>
                <a:spcPts val="1200"/>
              </a:spcAft>
            </a:pPr>
            <a:r>
              <a:rPr lang="en-US" sz="2500" dirty="0"/>
              <a:t>Common vision and mission in our collective response and readiness</a:t>
            </a:r>
            <a:endParaRPr lang="en-IE" sz="2500" dirty="0"/>
          </a:p>
          <a:p>
            <a:pPr>
              <a:spcAft>
                <a:spcPts val="1200"/>
              </a:spcAft>
            </a:pPr>
            <a:r>
              <a:rPr lang="en-IE" sz="2500" dirty="0"/>
              <a:t>Opportunity for the sector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7854B-C1C8-465F-A315-DB72F08D2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895" y="273308"/>
            <a:ext cx="4114432" cy="631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3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788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CB113B-61C6-4952-A8DA-A8765A119EA7}"/>
              </a:ext>
            </a:extLst>
          </p:cNvPr>
          <p:cNvSpPr txBox="1"/>
          <p:nvPr/>
        </p:nvSpPr>
        <p:spPr>
          <a:xfrm>
            <a:off x="553673" y="1359017"/>
            <a:ext cx="5402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2E3E"/>
                </a:solidFill>
              </a:rPr>
              <a:t>Role of local authorities</a:t>
            </a:r>
            <a:endParaRPr lang="en-IE" sz="4000" dirty="0">
              <a:solidFill>
                <a:srgbClr val="8F2E3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3C226-8326-421F-B8A6-47C3B2875C77}"/>
              </a:ext>
            </a:extLst>
          </p:cNvPr>
          <p:cNvSpPr txBox="1"/>
          <p:nvPr/>
        </p:nvSpPr>
        <p:spPr>
          <a:xfrm>
            <a:off x="675686" y="2454645"/>
            <a:ext cx="5503862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500" b="0" i="0" u="none" strike="noStrike" baseline="0" dirty="0">
                <a:solidFill>
                  <a:srgbClr val="000000"/>
                </a:solidFill>
              </a:rPr>
              <a:t>“</a:t>
            </a:r>
            <a:r>
              <a:rPr lang="en-US" sz="2500" b="0" i="1" u="none" strike="noStrike" baseline="0" dirty="0">
                <a:solidFill>
                  <a:srgbClr val="000000"/>
                </a:solidFill>
              </a:rPr>
              <a:t>Our local </a:t>
            </a:r>
            <a:r>
              <a:rPr lang="en-US" sz="2500" i="1" dirty="0">
                <a:solidFill>
                  <a:srgbClr val="000000"/>
                </a:solidFill>
              </a:rPr>
              <a:t>a</a:t>
            </a:r>
            <a:r>
              <a:rPr lang="en-US" sz="2500" b="0" i="1" u="none" strike="noStrike" baseline="0" dirty="0">
                <a:solidFill>
                  <a:srgbClr val="000000"/>
                </a:solidFill>
              </a:rPr>
              <a:t>uthorities occupy a pivotal role in their respective local communities and can act to demonstrate public sector leadership on climate action in their areas as well as key mobilisers of action at a local and community level</a:t>
            </a:r>
            <a:r>
              <a:rPr lang="en-US" sz="2500" b="0" i="0" u="none" strike="noStrike" baseline="0" dirty="0">
                <a:solidFill>
                  <a:srgbClr val="000000"/>
                </a:solidFill>
              </a:rPr>
              <a:t>” </a:t>
            </a:r>
          </a:p>
          <a:p>
            <a:pPr algn="r"/>
            <a:r>
              <a:rPr lang="en-US" sz="1600" dirty="0">
                <a:solidFill>
                  <a:srgbClr val="000000"/>
                </a:solidFill>
              </a:rPr>
              <a:t>[C</a:t>
            </a:r>
            <a:r>
              <a:rPr lang="en-US" sz="1600" b="0" i="0" u="none" strike="noStrike" baseline="0" dirty="0">
                <a:solidFill>
                  <a:srgbClr val="000000"/>
                </a:solidFill>
              </a:rPr>
              <a:t>limate Action Plan 2019]</a:t>
            </a:r>
            <a:endParaRPr lang="en-IE" sz="1600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8106DE14-0F1E-4384-9578-B1063796426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8138" y="0"/>
            <a:ext cx="5503862" cy="6858000"/>
          </a:xfrm>
        </p:spPr>
      </p:pic>
    </p:spTree>
    <p:extLst>
      <p:ext uri="{BB962C8B-B14F-4D97-AF65-F5344CB8AC3E}">
        <p14:creationId xmlns:p14="http://schemas.microsoft.com/office/powerpoint/2010/main" val="214520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CB113B-61C6-4952-A8DA-A8765A119EA7}"/>
              </a:ext>
            </a:extLst>
          </p:cNvPr>
          <p:cNvSpPr txBox="1"/>
          <p:nvPr/>
        </p:nvSpPr>
        <p:spPr>
          <a:xfrm>
            <a:off x="553673" y="1359017"/>
            <a:ext cx="5436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2E3E"/>
                </a:solidFill>
              </a:rPr>
              <a:t>Our strategic capabilities</a:t>
            </a:r>
            <a:endParaRPr lang="en-IE" sz="4000" dirty="0">
              <a:solidFill>
                <a:srgbClr val="8F2E3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3C226-8326-421F-B8A6-47C3B2875C77}"/>
              </a:ext>
            </a:extLst>
          </p:cNvPr>
          <p:cNvSpPr txBox="1"/>
          <p:nvPr/>
        </p:nvSpPr>
        <p:spPr>
          <a:xfrm>
            <a:off x="676481" y="2263650"/>
            <a:ext cx="601218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Leadership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Capability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Technical delivery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Networks and community links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Empowering action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Placemaking</a:t>
            </a:r>
          </a:p>
        </p:txBody>
      </p:sp>
      <p:pic>
        <p:nvPicPr>
          <p:cNvPr id="7" name="Picture Placeholder 6" descr="A picture containing outdoor, grass, sky, nature&#10;&#10;Description automatically generated">
            <a:extLst>
              <a:ext uri="{FF2B5EF4-FFF2-40B4-BE49-F238E27FC236}">
                <a16:creationId xmlns:a16="http://schemas.microsoft.com/office/drawing/2014/main" id="{F6C1744C-7A08-4766-9449-CF1968C0011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8138" y="0"/>
            <a:ext cx="5503862" cy="685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54F027-40D5-4226-A6DF-1C4CBA5378D6}"/>
              </a:ext>
            </a:extLst>
          </p:cNvPr>
          <p:cNvSpPr txBox="1"/>
          <p:nvPr/>
        </p:nvSpPr>
        <p:spPr>
          <a:xfrm>
            <a:off x="6798469" y="5338619"/>
            <a:ext cx="5283200" cy="1274618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dirty="0">
                <a:solidFill>
                  <a:srgbClr val="8F2E3E"/>
                </a:solidFill>
              </a:rPr>
              <a:t>“</a:t>
            </a:r>
            <a:r>
              <a:rPr lang="en-US" sz="1800" b="0" i="1" u="none" strike="noStrike" baseline="0" dirty="0">
                <a:solidFill>
                  <a:srgbClr val="8F2E3E"/>
                </a:solidFill>
              </a:rPr>
              <a:t>Local authorities have the capability to empower communities using the wide </a:t>
            </a:r>
            <a:r>
              <a:rPr lang="en-IE" sz="1800" b="0" i="1" u="none" strike="noStrike" baseline="0" dirty="0">
                <a:solidFill>
                  <a:srgbClr val="8F2E3E"/>
                </a:solidFill>
              </a:rPr>
              <a:t>network of community development, environmental, biodiversity, arts, heritage, </a:t>
            </a:r>
            <a:r>
              <a:rPr lang="en-US" sz="1800" b="0" i="1" u="none" strike="noStrike" baseline="0" dirty="0">
                <a:solidFill>
                  <a:srgbClr val="8F2E3E"/>
                </a:solidFill>
              </a:rPr>
              <a:t>green business and climate action officers</a:t>
            </a:r>
            <a:r>
              <a:rPr lang="en-US" sz="1800" b="0" i="0" u="none" strike="noStrike" baseline="0" dirty="0">
                <a:solidFill>
                  <a:srgbClr val="8F2E3E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03880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0C4F3F-F0CD-4B5E-9324-25EDECDD8B2E}"/>
              </a:ext>
            </a:extLst>
          </p:cNvPr>
          <p:cNvSpPr txBox="1"/>
          <p:nvPr/>
        </p:nvSpPr>
        <p:spPr>
          <a:xfrm>
            <a:off x="608558" y="1304946"/>
            <a:ext cx="511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2E3E"/>
                </a:solidFill>
              </a:rPr>
              <a:t>Our Strategy</a:t>
            </a:r>
            <a:endParaRPr lang="en-IE" sz="4000" dirty="0">
              <a:solidFill>
                <a:srgbClr val="8F2E3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60C54-39C6-4413-A98F-173E15535671}"/>
              </a:ext>
            </a:extLst>
          </p:cNvPr>
          <p:cNvSpPr txBox="1"/>
          <p:nvPr/>
        </p:nvSpPr>
        <p:spPr>
          <a:xfrm>
            <a:off x="608558" y="2237125"/>
            <a:ext cx="6012187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500" i="0" u="none" strike="noStrike" baseline="0" dirty="0"/>
              <a:t>Our Strategy – </a:t>
            </a:r>
            <a:r>
              <a:rPr lang="en-US" sz="2500" b="1" i="0" u="none" strike="noStrike" baseline="0" dirty="0">
                <a:solidFill>
                  <a:srgbClr val="8F2E3E"/>
                </a:solidFill>
              </a:rPr>
              <a:t>Delivering Effective Climate Action 2030 </a:t>
            </a:r>
            <a:r>
              <a:rPr lang="en-US" sz="2500" i="0" u="none" strike="noStrike" baseline="0" dirty="0"/>
              <a:t>– </a:t>
            </a:r>
            <a:r>
              <a:rPr lang="en-US" sz="2500" dirty="0"/>
              <a:t>provides a </a:t>
            </a:r>
            <a:r>
              <a:rPr lang="en-US" sz="2500" i="0" u="none" strike="noStrike" baseline="0" dirty="0"/>
              <a:t>sectoral Vision and Mission to build on the existing expertise and skills and coordinate future work to </a:t>
            </a:r>
            <a:r>
              <a:rPr lang="en-US" sz="2500" i="0" u="none" strike="noStrike" baseline="0" dirty="0" err="1"/>
              <a:t>maximise</a:t>
            </a:r>
            <a:r>
              <a:rPr lang="en-US" sz="2500" i="0" u="none" strike="noStrike" baseline="0" dirty="0"/>
              <a:t> the leadership role of local authorities and impact on climate change, locally, regionally and nationally.</a:t>
            </a:r>
            <a:endParaRPr lang="en-IE" sz="2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EFC63-5552-49FA-AAAF-122349EB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574" y="0"/>
            <a:ext cx="4868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84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0C4F3F-F0CD-4B5E-9324-25EDECDD8B2E}"/>
              </a:ext>
            </a:extLst>
          </p:cNvPr>
          <p:cNvSpPr txBox="1"/>
          <p:nvPr/>
        </p:nvSpPr>
        <p:spPr>
          <a:xfrm>
            <a:off x="587929" y="1304946"/>
            <a:ext cx="511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2E3E"/>
                </a:solidFill>
              </a:rPr>
              <a:t>The Vision</a:t>
            </a:r>
            <a:endParaRPr lang="en-IE" sz="4000" dirty="0">
              <a:solidFill>
                <a:srgbClr val="8F2E3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60C54-39C6-4413-A98F-173E15535671}"/>
              </a:ext>
            </a:extLst>
          </p:cNvPr>
          <p:cNvSpPr txBox="1"/>
          <p:nvPr/>
        </p:nvSpPr>
        <p:spPr>
          <a:xfrm>
            <a:off x="608559" y="2012832"/>
            <a:ext cx="61986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E" sz="2500" dirty="0"/>
              <a:t>T</a:t>
            </a:r>
            <a:r>
              <a:rPr lang="en-IE" sz="2500" b="0" u="none" strike="noStrike" baseline="0" dirty="0"/>
              <a:t>o </a:t>
            </a:r>
            <a:r>
              <a:rPr lang="en-US" sz="2500" b="0" u="none" strike="noStrike" baseline="0" dirty="0"/>
              <a:t>leverage the capability, reach and resources of local authorities to effectively lead and coordinate climate </a:t>
            </a:r>
            <a:r>
              <a:rPr lang="en-IE" sz="2500" b="0" u="none" strike="noStrike" baseline="0" dirty="0"/>
              <a:t>action across Ireland.</a:t>
            </a:r>
            <a:endParaRPr lang="en-IE" sz="2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12606-ABED-4952-BEC6-0C070ED1AD62}"/>
              </a:ext>
            </a:extLst>
          </p:cNvPr>
          <p:cNvSpPr txBox="1"/>
          <p:nvPr/>
        </p:nvSpPr>
        <p:spPr>
          <a:xfrm>
            <a:off x="608558" y="3598674"/>
            <a:ext cx="511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2E3E"/>
                </a:solidFill>
              </a:rPr>
              <a:t>The Mission</a:t>
            </a:r>
            <a:endParaRPr lang="en-IE" sz="4000" dirty="0">
              <a:solidFill>
                <a:srgbClr val="8F2E3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CDB3F-BE93-4B7A-891F-B1BB5D900750}"/>
              </a:ext>
            </a:extLst>
          </p:cNvPr>
          <p:cNvSpPr txBox="1"/>
          <p:nvPr/>
        </p:nvSpPr>
        <p:spPr>
          <a:xfrm>
            <a:off x="608559" y="4306560"/>
            <a:ext cx="61986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E" sz="2500" dirty="0"/>
              <a:t>To deliver </a:t>
            </a:r>
            <a:r>
              <a:rPr lang="en-US" sz="2500" dirty="0"/>
              <a:t>transformative change and measurable climate action across our cities and counties and within our own </a:t>
            </a:r>
            <a:r>
              <a:rPr lang="en-US" sz="2500" dirty="0" err="1"/>
              <a:t>organisations</a:t>
            </a:r>
            <a:r>
              <a:rPr lang="en-US" sz="2500" dirty="0"/>
              <a:t>, through leadership, example and </a:t>
            </a:r>
            <a:r>
              <a:rPr lang="en-US" sz="2500" dirty="0" err="1"/>
              <a:t>mobilising</a:t>
            </a:r>
            <a:r>
              <a:rPr lang="en-US" sz="2500" dirty="0"/>
              <a:t> action at a local level.</a:t>
            </a:r>
            <a:endParaRPr lang="en-IE" sz="2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A882E-283D-4C9D-9C53-473DDEC23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331" y="3429000"/>
            <a:ext cx="5136670" cy="3429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 descr="A picture containing window, person, indoor, standing&#10;&#10;Description automatically generated">
            <a:extLst>
              <a:ext uri="{FF2B5EF4-FFF2-40B4-BE49-F238E27FC236}">
                <a16:creationId xmlns:a16="http://schemas.microsoft.com/office/drawing/2014/main" id="{F511B307-9611-41AD-835B-C2A722020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087" y="-1"/>
            <a:ext cx="5137914" cy="342899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0360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5" descr="A picture containing outdoor, grass, sky, nature&#10;&#10;Description automatically generated">
            <a:extLst>
              <a:ext uri="{FF2B5EF4-FFF2-40B4-BE49-F238E27FC236}">
                <a16:creationId xmlns:a16="http://schemas.microsoft.com/office/drawing/2014/main" id="{8925C04E-2529-4F00-A7C3-A123C94900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0742" y="3424500"/>
            <a:ext cx="2481257" cy="3429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13466-04F3-4DFE-A324-DCCF458B23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0742" y="9000"/>
            <a:ext cx="2481258" cy="171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20254-4AC5-429A-AAB1-A22B8EE79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0742" y="1719000"/>
            <a:ext cx="2481257" cy="171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07A2A2-017B-4A85-B80F-6450786B69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485" y="3438000"/>
            <a:ext cx="2481257" cy="171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5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B6708A7B-A479-409E-876E-AD406E1A42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484" y="0"/>
            <a:ext cx="2481257" cy="3429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D0CD7-0FC4-494E-81AF-61A4BEBB10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485" y="5148000"/>
            <a:ext cx="2481257" cy="171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5644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CB113B-61C6-4952-A8DA-A8765A119EA7}"/>
              </a:ext>
            </a:extLst>
          </p:cNvPr>
          <p:cNvSpPr txBox="1"/>
          <p:nvPr/>
        </p:nvSpPr>
        <p:spPr>
          <a:xfrm>
            <a:off x="553673" y="1359017"/>
            <a:ext cx="511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2E3E"/>
                </a:solidFill>
              </a:rPr>
              <a:t>Strategic Goal 1</a:t>
            </a:r>
            <a:endParaRPr lang="en-IE" sz="4000" dirty="0">
              <a:solidFill>
                <a:srgbClr val="8F2E3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3C226-8326-421F-B8A6-47C3B2875C77}"/>
              </a:ext>
            </a:extLst>
          </p:cNvPr>
          <p:cNvSpPr txBox="1"/>
          <p:nvPr/>
        </p:nvSpPr>
        <p:spPr>
          <a:xfrm>
            <a:off x="676481" y="2164360"/>
            <a:ext cx="5761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IE" sz="3000" b="1" i="0" u="none" strike="noStrike" baseline="0" dirty="0">
                <a:solidFill>
                  <a:srgbClr val="8F2E3E"/>
                </a:solidFill>
              </a:rPr>
              <a:t>Foster governance, leadership and partnerships for climate action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4B0D517-C7D6-4485-B74B-5ACD436625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35FDF9-B8CB-4CE1-83B6-99E0F3FF1C14}"/>
              </a:ext>
            </a:extLst>
          </p:cNvPr>
          <p:cNvSpPr txBox="1"/>
          <p:nvPr/>
        </p:nvSpPr>
        <p:spPr>
          <a:xfrm>
            <a:off x="676481" y="3429000"/>
            <a:ext cx="6096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Realise our key leadership role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Common purpose and approach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Embed climate action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Build internal capacity and readiness</a:t>
            </a:r>
          </a:p>
        </p:txBody>
      </p:sp>
    </p:spTree>
    <p:extLst>
      <p:ext uri="{BB962C8B-B14F-4D97-AF65-F5344CB8AC3E}">
        <p14:creationId xmlns:p14="http://schemas.microsoft.com/office/powerpoint/2010/main" val="356111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CB113B-61C6-4952-A8DA-A8765A119EA7}"/>
              </a:ext>
            </a:extLst>
          </p:cNvPr>
          <p:cNvSpPr txBox="1"/>
          <p:nvPr/>
        </p:nvSpPr>
        <p:spPr>
          <a:xfrm>
            <a:off x="553673" y="1359017"/>
            <a:ext cx="511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2E3E"/>
                </a:solidFill>
              </a:rPr>
              <a:t>Strategic Goal 2</a:t>
            </a:r>
            <a:endParaRPr lang="en-IE" sz="4000" dirty="0">
              <a:solidFill>
                <a:srgbClr val="8F2E3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3C226-8326-421F-B8A6-47C3B2875C77}"/>
              </a:ext>
            </a:extLst>
          </p:cNvPr>
          <p:cNvSpPr txBox="1"/>
          <p:nvPr/>
        </p:nvSpPr>
        <p:spPr>
          <a:xfrm>
            <a:off x="676481" y="2164360"/>
            <a:ext cx="5687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E" sz="2500" b="1" dirty="0">
                <a:solidFill>
                  <a:srgbClr val="8F2E3E"/>
                </a:solidFill>
              </a:rPr>
              <a:t>Achieve our carbon emission and energy efficiency targets for 2030 and 2050</a:t>
            </a:r>
          </a:p>
        </p:txBody>
      </p:sp>
      <p:pic>
        <p:nvPicPr>
          <p:cNvPr id="24" name="Picture Placeholder 23" descr="A picture containing outdoor&#10;&#10;Description automatically generated">
            <a:extLst>
              <a:ext uri="{FF2B5EF4-FFF2-40B4-BE49-F238E27FC236}">
                <a16:creationId xmlns:a16="http://schemas.microsoft.com/office/drawing/2014/main" id="{B2EA24AD-202D-491D-9C5B-D3FC869AC6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CA1FAB-3AED-4E4E-8D61-BF5D1D383C69}"/>
              </a:ext>
            </a:extLst>
          </p:cNvPr>
          <p:cNvSpPr txBox="1"/>
          <p:nvPr/>
        </p:nvSpPr>
        <p:spPr>
          <a:xfrm>
            <a:off x="676481" y="3429000"/>
            <a:ext cx="609600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Leading by example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Adhere to carbon budgets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Invest in decarbonisation</a:t>
            </a:r>
          </a:p>
        </p:txBody>
      </p:sp>
    </p:spTree>
    <p:extLst>
      <p:ext uri="{BB962C8B-B14F-4D97-AF65-F5344CB8AC3E}">
        <p14:creationId xmlns:p14="http://schemas.microsoft.com/office/powerpoint/2010/main" val="13400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CB113B-61C6-4952-A8DA-A8765A119EA7}"/>
              </a:ext>
            </a:extLst>
          </p:cNvPr>
          <p:cNvSpPr txBox="1"/>
          <p:nvPr/>
        </p:nvSpPr>
        <p:spPr>
          <a:xfrm>
            <a:off x="553673" y="1359017"/>
            <a:ext cx="511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2E3E"/>
                </a:solidFill>
              </a:rPr>
              <a:t>Strategic Goal 3</a:t>
            </a:r>
            <a:endParaRPr lang="en-IE" sz="4000" dirty="0">
              <a:solidFill>
                <a:srgbClr val="8F2E3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3C226-8326-421F-B8A6-47C3B2875C77}"/>
              </a:ext>
            </a:extLst>
          </p:cNvPr>
          <p:cNvSpPr txBox="1"/>
          <p:nvPr/>
        </p:nvSpPr>
        <p:spPr>
          <a:xfrm>
            <a:off x="676481" y="2164360"/>
            <a:ext cx="55033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E" sz="2500" b="1" dirty="0">
                <a:solidFill>
                  <a:srgbClr val="8F2E3E"/>
                </a:solidFill>
              </a:rPr>
              <a:t>Deliver on climate adaptation and climate resilience</a:t>
            </a:r>
          </a:p>
        </p:txBody>
      </p:sp>
      <p:pic>
        <p:nvPicPr>
          <p:cNvPr id="16" name="Picture Placeholder 15" descr="A picture containing sky, water, outdoor, watercraft&#10;&#10;Description automatically generated">
            <a:extLst>
              <a:ext uri="{FF2B5EF4-FFF2-40B4-BE49-F238E27FC236}">
                <a16:creationId xmlns:a16="http://schemas.microsoft.com/office/drawing/2014/main" id="{8FE6FDC0-508C-4A0B-BDA7-4B366E0351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A12A2-254C-4260-AD5E-AB681A91AD0C}"/>
              </a:ext>
            </a:extLst>
          </p:cNvPr>
          <p:cNvSpPr txBox="1"/>
          <p:nvPr/>
        </p:nvSpPr>
        <p:spPr>
          <a:xfrm>
            <a:off x="676481" y="3429000"/>
            <a:ext cx="609600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Local authority adaptation strategies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Support other agencies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Spatial planning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Nature-based solutions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500" dirty="0"/>
              <a:t>Capture the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2180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0164A"/>
      </a:accent1>
      <a:accent2>
        <a:srgbClr val="008270"/>
      </a:accent2>
      <a:accent3>
        <a:srgbClr val="4C4C4C"/>
      </a:accent3>
      <a:accent4>
        <a:srgbClr val="7FB036"/>
      </a:accent4>
      <a:accent5>
        <a:srgbClr val="FFFFFF"/>
      </a:accent5>
      <a:accent6>
        <a:srgbClr val="143980"/>
      </a:accent6>
      <a:hlink>
        <a:srgbClr val="008270"/>
      </a:hlink>
      <a:folHlink>
        <a:srgbClr val="954F72"/>
      </a:folHlink>
    </a:clrScheme>
    <a:fontScheme name="CCMA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7AC7FFF64D024EA117B4D1B68F33B5" ma:contentTypeVersion="9" ma:contentTypeDescription="Create a new document." ma:contentTypeScope="" ma:versionID="76bd29ba101a66710469a51d503b17b0">
  <xsd:schema xmlns:xsd="http://www.w3.org/2001/XMLSchema" xmlns:xs="http://www.w3.org/2001/XMLSchema" xmlns:p="http://schemas.microsoft.com/office/2006/metadata/properties" xmlns:ns2="5c5c367a-9322-478b-993f-a1e5162690e9" targetNamespace="http://schemas.microsoft.com/office/2006/metadata/properties" ma:root="true" ma:fieldsID="12f01e223f2484fbb9b81d8f33d9ba51" ns2:_="">
    <xsd:import namespace="5c5c367a-9322-478b-993f-a1e5162690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5c367a-9322-478b-993f-a1e5162690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0D8A16-B4B9-4B18-8966-7BF7951F6F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E32B44-510B-4C3A-9112-A4FF18EA943A}">
  <ds:schemaRefs>
    <ds:schemaRef ds:uri="http://schemas.microsoft.com/office/infopath/2007/PartnerControls"/>
    <ds:schemaRef ds:uri="http://purl.org/dc/terms/"/>
    <ds:schemaRef ds:uri="0087054d-2973-4cfa-9b24-7f5e9c9c9b0b"/>
    <ds:schemaRef ds:uri="http://schemas.microsoft.com/office/2006/metadata/properties"/>
    <ds:schemaRef ds:uri="http://purl.org/dc/dcmitype/"/>
    <ds:schemaRef ds:uri="94a8bf6d-08f8-4f3a-b233-e59fcff57965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1EBCB3-4B5F-49C3-9831-E20EA947EB7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</TotalTime>
  <Words>451</Words>
  <Application>Microsoft Office PowerPoint</Application>
  <PresentationFormat>Widescreen</PresentationFormat>
  <Paragraphs>74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Source Sans Pro</vt:lpstr>
      <vt:lpstr>Office Theme</vt:lpstr>
      <vt:lpstr>3_Office Theme</vt:lpstr>
      <vt:lpstr>Delivering Effective Climate Action 2030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Title, Calibri 40pt</dc:title>
  <dc:creator>Brigid Fitzgerald</dc:creator>
  <cp:lastModifiedBy>Eleanor Ryan</cp:lastModifiedBy>
  <cp:revision>4</cp:revision>
  <dcterms:created xsi:type="dcterms:W3CDTF">2020-07-23T10:32:11Z</dcterms:created>
  <dcterms:modified xsi:type="dcterms:W3CDTF">2021-04-13T19:55:38Z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0x010100847AC7FFF64D024EA117B4D1B68F33B5</vt:lpwstr>
  </property>
</Properties>
</file>