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405" r:id="rId3"/>
    <p:sldId id="419" r:id="rId4"/>
    <p:sldId id="396" r:id="rId5"/>
    <p:sldId id="414" r:id="rId6"/>
    <p:sldId id="420" r:id="rId7"/>
    <p:sldId id="422" r:id="rId8"/>
    <p:sldId id="424" r:id="rId9"/>
    <p:sldId id="423" r:id="rId10"/>
    <p:sldId id="425" r:id="rId11"/>
    <p:sldId id="421" r:id="rId12"/>
    <p:sldId id="426" r:id="rId13"/>
    <p:sldId id="409" r:id="rId14"/>
    <p:sldId id="410" r:id="rId15"/>
    <p:sldId id="404" r:id="rId16"/>
    <p:sldId id="401" r:id="rId17"/>
    <p:sldId id="400" r:id="rId18"/>
    <p:sldId id="427" r:id="rId19"/>
    <p:sldId id="428" r:id="rId20"/>
    <p:sldId id="416" r:id="rId21"/>
    <p:sldId id="417" r:id="rId22"/>
    <p:sldId id="418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50B"/>
    <a:srgbClr val="486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>
      <p:cViewPr varScale="1">
        <p:scale>
          <a:sx n="78" d="100"/>
          <a:sy n="78" d="100"/>
        </p:scale>
        <p:origin x="2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UK GDP,</a:t>
            </a:r>
            <a:r>
              <a:rPr lang="en-US" sz="2400" baseline="0" dirty="0"/>
              <a:t> </a:t>
            </a:r>
            <a:r>
              <a:rPr lang="en-US" sz="2400" baseline="0" dirty="0" smtClean="0"/>
              <a:t>quarterly </a:t>
            </a:r>
            <a:r>
              <a:rPr lang="en-US" sz="2400" baseline="0" dirty="0"/>
              <a:t>% change</a:t>
            </a:r>
            <a:endParaRPr lang="en-US" sz="2400" dirty="0"/>
          </a:p>
        </c:rich>
      </c:tx>
      <c:layout>
        <c:manualLayout>
          <c:xMode val="edge"/>
          <c:yMode val="edge"/>
          <c:x val="0.33968458369787108"/>
          <c:y val="1.6836195965366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715478273549143E-2"/>
          <c:y val="0.10126971873168208"/>
          <c:w val="0.95371044765237678"/>
          <c:h val="0.86505788933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870-4047-AB83-E91C8CB6CB17}"/>
              </c:ext>
            </c:extLst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70-4047-AB83-E91C8CB6CB17}"/>
              </c:ext>
            </c:extLst>
          </c:dPt>
          <c:dPt>
            <c:idx val="2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870-4047-AB83-E91C8CB6CB17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70-4047-AB83-E91C8CB6CB17}"/>
              </c:ext>
            </c:extLst>
          </c:dPt>
          <c:cat>
            <c:strRef>
              <c:f>Sheet1!$C$14:$C$28</c:f>
              <c:strCache>
                <c:ptCount val="15"/>
                <c:pt idx="0">
                  <c:v>2015-Q1</c:v>
                </c:pt>
                <c:pt idx="1">
                  <c:v>2015-Q2</c:v>
                </c:pt>
                <c:pt idx="2">
                  <c:v>2015-Q3</c:v>
                </c:pt>
                <c:pt idx="3">
                  <c:v>2015-Q4</c:v>
                </c:pt>
                <c:pt idx="4">
                  <c:v>2016-Q1</c:v>
                </c:pt>
                <c:pt idx="5">
                  <c:v>2016-Q2</c:v>
                </c:pt>
                <c:pt idx="6">
                  <c:v>2016-Q3</c:v>
                </c:pt>
                <c:pt idx="7">
                  <c:v>2016-Q4</c:v>
                </c:pt>
                <c:pt idx="8">
                  <c:v>2017-Q1</c:v>
                </c:pt>
                <c:pt idx="9">
                  <c:v>2017-Q2</c:v>
                </c:pt>
                <c:pt idx="10">
                  <c:v>2017-Q3</c:v>
                </c:pt>
                <c:pt idx="11">
                  <c:v>2017-Q4</c:v>
                </c:pt>
                <c:pt idx="12">
                  <c:v>2018-Q1</c:v>
                </c:pt>
                <c:pt idx="13">
                  <c:v>2018-Q2</c:v>
                </c:pt>
                <c:pt idx="14">
                  <c:v>2018-Q3</c:v>
                </c:pt>
              </c:strCache>
            </c:strRef>
          </c:cat>
          <c:val>
            <c:numRef>
              <c:f>Sheet1!$G$14:$G$28</c:f>
              <c:numCache>
                <c:formatCode>General</c:formatCode>
                <c:ptCount val="15"/>
                <c:pt idx="0">
                  <c:v>0.34259899999999999</c:v>
                </c:pt>
                <c:pt idx="1">
                  <c:v>0.57481300000000002</c:v>
                </c:pt>
                <c:pt idx="2">
                  <c:v>0.416545</c:v>
                </c:pt>
                <c:pt idx="3">
                  <c:v>0.72582400000000002</c:v>
                </c:pt>
                <c:pt idx="4">
                  <c:v>0.3</c:v>
                </c:pt>
                <c:pt idx="5">
                  <c:v>0.2</c:v>
                </c:pt>
                <c:pt idx="6">
                  <c:v>0.5</c:v>
                </c:pt>
                <c:pt idx="7">
                  <c:v>0.7</c:v>
                </c:pt>
                <c:pt idx="8">
                  <c:v>0.4</c:v>
                </c:pt>
                <c:pt idx="9">
                  <c:v>0.3</c:v>
                </c:pt>
                <c:pt idx="10">
                  <c:v>0.4</c:v>
                </c:pt>
                <c:pt idx="11">
                  <c:v>0.4</c:v>
                </c:pt>
                <c:pt idx="12">
                  <c:v>0.1</c:v>
                </c:pt>
                <c:pt idx="13">
                  <c:v>0.4</c:v>
                </c:pt>
                <c:pt idx="1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7-495E-833C-E2E82CB8D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059048"/>
        <c:axId val="385062984"/>
      </c:barChart>
      <c:catAx>
        <c:axId val="385059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062984"/>
        <c:crosses val="autoZero"/>
        <c:auto val="1"/>
        <c:lblAlgn val="ctr"/>
        <c:lblOffset val="100"/>
        <c:noMultiLvlLbl val="0"/>
      </c:catAx>
      <c:valAx>
        <c:axId val="38506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059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3B230-171A-4A93-AAD1-3E52839ED309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BF072-9CA2-4278-8650-CDB2BEC1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6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aseline="0">
                <a:solidFill>
                  <a:srgbClr val="FBB50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1"/>
                </a:solidFill>
                <a:latin typeface="Garamond" panose="020204040303010108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118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3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36127D-B210-4478-8EA5-EC76769DB99A}" type="datetimeFigureOut">
              <a:rPr lang="en-IE" smtClean="0"/>
              <a:pPr/>
              <a:t>27/11/2018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796D851-E8D1-4F5A-9819-8B90BD748A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6357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36127D-B210-4478-8EA5-EC76769DB99A}" type="datetimeFigureOut">
              <a:rPr lang="en-IE" smtClean="0"/>
              <a:pPr/>
              <a:t>27/11/2018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796D851-E8D1-4F5A-9819-8B90BD748A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5703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1187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FBB50B"/>
                </a:solidFill>
                <a:latin typeface="Helvetica 55 Roman" pitchFamily="34" charset="0"/>
              </a:defRPr>
            </a:lvl1pPr>
            <a:lvl2pPr>
              <a:defRPr baseline="0"/>
            </a:lvl2pPr>
            <a:lvl3pPr>
              <a:defRPr baseline="0">
                <a:solidFill>
                  <a:srgbClr val="4860A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2987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1187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i="0" cap="all" baseline="0">
                <a:solidFill>
                  <a:srgbClr val="FBB50B"/>
                </a:solidFill>
              </a:defRPr>
            </a:lvl1pPr>
          </a:lstStyle>
          <a:p>
            <a:r>
              <a:rPr lang="en-US" dirty="0" smtClean="0"/>
              <a:t>Section header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rgbClr val="4860A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39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1187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8256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037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1187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131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1187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36127D-B210-4478-8EA5-EC76769DB99A}" type="datetimeFigureOut">
              <a:rPr lang="en-IE" smtClean="0"/>
              <a:pPr/>
              <a:t>27/11/2018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796D851-E8D1-4F5A-9819-8B90BD748A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468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118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0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FBB50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4860A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36127D-B210-4478-8EA5-EC76769DB99A}" type="datetimeFigureOut">
              <a:rPr lang="en-IE" smtClean="0"/>
              <a:pPr/>
              <a:t>27/11/2018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796D851-E8D1-4F5A-9819-8B90BD748A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9398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336127D-B210-4478-8EA5-EC76769DB99A}" type="datetimeFigureOut">
              <a:rPr lang="en-IE" smtClean="0"/>
              <a:pPr/>
              <a:t>27/11/2018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796D851-E8D1-4F5A-9819-8B90BD748AE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455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11876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Heading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900"/>
            <a:ext cx="12192000" cy="4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5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rgbClr val="FBB50B"/>
          </a:solidFill>
          <a:latin typeface="Helvetica 55 Roma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rgbClr val="4860A0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 baseline="0">
          <a:solidFill>
            <a:srgbClr val="4860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dan.obrien@iiea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1371600"/>
            <a:ext cx="13106400" cy="838199"/>
          </a:xfrm>
        </p:spPr>
        <p:txBody>
          <a:bodyPr>
            <a:normAutofit fontScale="90000"/>
          </a:bodyPr>
          <a:lstStyle/>
          <a:p>
            <a:r>
              <a:rPr lang="en-IE" b="1" i="1" dirty="0" smtClean="0"/>
              <a:t/>
            </a:r>
            <a:br>
              <a:rPr lang="en-IE" b="1" i="1" dirty="0" smtClean="0"/>
            </a:br>
            <a:r>
              <a:rPr lang="en-IE" b="1" i="1" dirty="0" smtClean="0"/>
              <a:t/>
            </a:r>
            <a:br>
              <a:rPr lang="en-IE" b="1" i="1" dirty="0" smtClean="0"/>
            </a:br>
            <a:r>
              <a:rPr lang="en-IE" b="1" i="1" dirty="0" smtClean="0"/>
              <a:t/>
            </a:r>
            <a:br>
              <a:rPr lang="en-IE" b="1" i="1" dirty="0" smtClean="0"/>
            </a:br>
            <a:r>
              <a:rPr lang="en-IE" b="1" i="1" dirty="0" smtClean="0"/>
              <a:t/>
            </a:r>
            <a:br>
              <a:rPr lang="en-IE" b="1" i="1" dirty="0" smtClean="0"/>
            </a:br>
            <a:r>
              <a:rPr lang="en-IE" b="1" i="1" dirty="0" smtClean="0"/>
              <a:t/>
            </a:r>
            <a:br>
              <a:rPr lang="en-IE" b="1" i="1" dirty="0" smtClean="0"/>
            </a:br>
            <a:r>
              <a:rPr lang="en-IE" b="1" i="1" dirty="0" smtClean="0"/>
              <a:t/>
            </a:r>
            <a:br>
              <a:rPr lang="en-IE" b="1" i="1" dirty="0" smtClean="0"/>
            </a:br>
            <a:r>
              <a:rPr lang="en-IE" b="1" i="1" dirty="0" smtClean="0"/>
              <a:t/>
            </a:r>
            <a:br>
              <a:rPr lang="en-IE" b="1" i="1" dirty="0" smtClean="0"/>
            </a:br>
            <a:r>
              <a:rPr lang="en-IE" b="1" i="1" dirty="0" smtClean="0"/>
              <a:t/>
            </a:r>
            <a:br>
              <a:rPr lang="en-IE" b="1" i="1" dirty="0" smtClean="0"/>
            </a:br>
            <a:r>
              <a:rPr lang="en-IE" b="1" i="1" dirty="0" smtClean="0"/>
              <a:t/>
            </a:r>
            <a:br>
              <a:rPr lang="en-IE" b="1" i="1" dirty="0" smtClean="0"/>
            </a:br>
            <a:r>
              <a:rPr lang="en-IE" sz="3100" b="1" i="1" dirty="0" smtClean="0"/>
              <a:t/>
            </a:r>
            <a:br>
              <a:rPr lang="en-IE" sz="3100" b="1" i="1" dirty="0" smtClean="0"/>
            </a:br>
            <a:r>
              <a:rPr lang="en-IE" sz="3100" b="1" i="1" dirty="0" smtClean="0"/>
              <a:t/>
            </a:r>
            <a:br>
              <a:rPr lang="en-IE" sz="3100" b="1" i="1" dirty="0" smtClean="0"/>
            </a:br>
            <a:r>
              <a:rPr lang="en-IE" sz="3100" b="1" i="1" dirty="0" smtClean="0"/>
              <a:t/>
            </a:r>
            <a:br>
              <a:rPr lang="en-IE" sz="3100" b="1" i="1" dirty="0" smtClean="0"/>
            </a:br>
            <a:r>
              <a:rPr lang="en-IE" dirty="0"/>
              <a:t>Brexit: Threats, Challenges &amp; Opportunities</a:t>
            </a:r>
            <a:r>
              <a:rPr lang="en-IE" sz="3100" dirty="0" smtClean="0"/>
              <a:t/>
            </a:r>
            <a:br>
              <a:rPr lang="en-IE" sz="3100" dirty="0" smtClean="0"/>
            </a:br>
            <a:r>
              <a:rPr lang="en-IE" sz="3100" dirty="0" smtClean="0"/>
              <a:t> </a:t>
            </a:r>
            <a:br>
              <a:rPr lang="en-IE" sz="3100" dirty="0" smtClean="0"/>
            </a:br>
            <a:r>
              <a:rPr lang="en-IE" sz="3100" dirty="0" smtClean="0"/>
              <a:t/>
            </a:r>
            <a:br>
              <a:rPr lang="en-IE" sz="3100" dirty="0" smtClean="0"/>
            </a:br>
            <a:r>
              <a:rPr lang="en-IE" sz="3100" dirty="0" smtClean="0">
                <a:solidFill>
                  <a:srgbClr val="FFC000"/>
                </a:solidFill>
              </a:rPr>
              <a:t>Dan O’Brien</a:t>
            </a:r>
            <a:br>
              <a:rPr lang="en-IE" sz="3100" dirty="0" smtClean="0">
                <a:solidFill>
                  <a:srgbClr val="FFC000"/>
                </a:solidFill>
              </a:rPr>
            </a:br>
            <a:r>
              <a:rPr lang="en-IE" sz="3100" dirty="0" smtClean="0">
                <a:solidFill>
                  <a:srgbClr val="FFC000"/>
                </a:solidFill>
              </a:rPr>
              <a:t>Chief Economist </a:t>
            </a:r>
            <a:r>
              <a:rPr lang="en-IE" sz="3100" dirty="0">
                <a:solidFill>
                  <a:srgbClr val="FFC000"/>
                </a:solidFill>
              </a:rPr>
              <a:t/>
            </a:r>
            <a:br>
              <a:rPr lang="en-IE" sz="3100" dirty="0">
                <a:solidFill>
                  <a:srgbClr val="FFC000"/>
                </a:solidFill>
              </a:rPr>
            </a:br>
            <a:r>
              <a:rPr lang="en-IE" sz="3100" b="1" dirty="0" smtClean="0">
                <a:solidFill>
                  <a:srgbClr val="FFC000"/>
                </a:solidFill>
              </a:rPr>
              <a:t/>
            </a:r>
            <a:br>
              <a:rPr lang="en-IE" sz="3100" b="1" dirty="0" smtClean="0">
                <a:solidFill>
                  <a:srgbClr val="FFC000"/>
                </a:solidFill>
              </a:rPr>
            </a:br>
            <a:r>
              <a:rPr lang="en-IE" dirty="0" smtClean="0">
                <a:solidFill>
                  <a:srgbClr val="FFC000"/>
                </a:solidFill>
              </a:rPr>
              <a:t>Institute of International and European Affairs</a:t>
            </a:r>
            <a:r>
              <a:rPr lang="en-IE" sz="3100" b="1" dirty="0" smtClean="0">
                <a:solidFill>
                  <a:srgbClr val="FFC000"/>
                </a:solidFill>
              </a:rPr>
              <a:t/>
            </a:r>
            <a:br>
              <a:rPr lang="en-IE" sz="3100" b="1" dirty="0" smtClean="0">
                <a:solidFill>
                  <a:srgbClr val="FFC000"/>
                </a:solidFill>
              </a:rPr>
            </a:br>
            <a:r>
              <a:rPr lang="en-IE" sz="3100" b="1" dirty="0" smtClean="0">
                <a:solidFill>
                  <a:srgbClr val="FFC000"/>
                </a:solidFill>
              </a:rPr>
              <a:t>  </a:t>
            </a:r>
            <a:br>
              <a:rPr lang="en-IE" sz="3100" b="1" dirty="0" smtClean="0">
                <a:solidFill>
                  <a:srgbClr val="FFC000"/>
                </a:solidFill>
              </a:rPr>
            </a:br>
            <a:r>
              <a:rPr lang="en-IE" sz="3100" b="1" dirty="0" smtClean="0">
                <a:solidFill>
                  <a:srgbClr val="FFC000"/>
                </a:solidFill>
              </a:rPr>
              <a:t/>
            </a:r>
            <a:br>
              <a:rPr lang="en-IE" sz="3100" b="1" dirty="0" smtClean="0">
                <a:solidFill>
                  <a:srgbClr val="FFC000"/>
                </a:solidFill>
              </a:rPr>
            </a:br>
            <a:r>
              <a:rPr lang="en-IE" sz="3100" b="1" i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IE" sz="31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IE" sz="3100" b="1" i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IE" sz="3100" b="1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IE" sz="3100" b="1" i="1" dirty="0" smtClean="0">
                <a:solidFill>
                  <a:srgbClr val="FF0000"/>
                </a:solidFill>
              </a:rPr>
              <a:t/>
            </a:r>
            <a:br>
              <a:rPr lang="en-IE" sz="3100" b="1" i="1" dirty="0" smtClean="0">
                <a:solidFill>
                  <a:srgbClr val="FF0000"/>
                </a:solidFill>
              </a:rPr>
            </a:br>
            <a:r>
              <a:rPr lang="en-IE" sz="3600" b="1" i="1" dirty="0" smtClean="0">
                <a:solidFill>
                  <a:srgbClr val="FF0000"/>
                </a:solidFill>
              </a:rPr>
              <a:t/>
            </a:r>
            <a:br>
              <a:rPr lang="en-IE" sz="3600" b="1" i="1" dirty="0" smtClean="0">
                <a:solidFill>
                  <a:srgbClr val="FF0000"/>
                </a:solidFill>
              </a:rPr>
            </a:br>
            <a:r>
              <a:rPr lang="en-IE" sz="3600" b="1" i="1" dirty="0" smtClean="0">
                <a:solidFill>
                  <a:srgbClr val="FF0000"/>
                </a:solidFill>
              </a:rPr>
              <a:t/>
            </a:r>
            <a:br>
              <a:rPr lang="en-IE" sz="3600" b="1" i="1" dirty="0" smtClean="0">
                <a:solidFill>
                  <a:srgbClr val="FF0000"/>
                </a:solidFill>
              </a:rPr>
            </a:b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dirty="0" smtClean="0"/>
              <a:t>Employment growth has been strong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105399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258" y="1371601"/>
            <a:ext cx="7831742" cy="475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1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11582400" cy="1143000"/>
          </a:xfrm>
        </p:spPr>
        <p:txBody>
          <a:bodyPr/>
          <a:lstStyle/>
          <a:p>
            <a:pPr algn="l"/>
            <a:r>
              <a:rPr lang="en-IE" dirty="0" smtClean="0"/>
              <a:t>Employment is faltering in border region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752600"/>
            <a:ext cx="6858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27384"/>
            <a:ext cx="11658600" cy="1143000"/>
          </a:xfrm>
        </p:spPr>
        <p:txBody>
          <a:bodyPr/>
          <a:lstStyle/>
          <a:p>
            <a:r>
              <a:rPr lang="en-IE" dirty="0" smtClean="0"/>
              <a:t>Three major risks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830764"/>
          </a:xfrm>
        </p:spPr>
        <p:txBody>
          <a:bodyPr>
            <a:normAutofit/>
          </a:bodyPr>
          <a:lstStyle/>
          <a:p>
            <a:endParaRPr lang="en-IE" sz="4000" dirty="0" smtClean="0"/>
          </a:p>
          <a:p>
            <a:r>
              <a:rPr lang="en-IE" sz="4000" dirty="0"/>
              <a:t>Hard Brexit</a:t>
            </a:r>
          </a:p>
          <a:p>
            <a:endParaRPr lang="en-IE" sz="4000" dirty="0" smtClean="0"/>
          </a:p>
          <a:p>
            <a:r>
              <a:rPr lang="en-IE" sz="4000" dirty="0" smtClean="0"/>
              <a:t>US-EU trade war</a:t>
            </a:r>
            <a:endParaRPr lang="en-IE" sz="4000" dirty="0" smtClean="0"/>
          </a:p>
          <a:p>
            <a:endParaRPr lang="en-IE" sz="4000" dirty="0" smtClean="0"/>
          </a:p>
          <a:p>
            <a:r>
              <a:rPr lang="en-IE" sz="4000" dirty="0" smtClean="0"/>
              <a:t>Italy goes Greek</a:t>
            </a:r>
            <a:endParaRPr lang="en-IE" sz="4000" dirty="0" smtClean="0"/>
          </a:p>
          <a:p>
            <a:endParaRPr lang="en-IE" sz="4000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433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600" dirty="0" smtClean="0"/>
              <a:t>Brexit scenarios</a:t>
            </a:r>
            <a:endParaRPr lang="en-IE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28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27384"/>
            <a:ext cx="11658600" cy="1143000"/>
          </a:xfrm>
        </p:spPr>
        <p:txBody>
          <a:bodyPr/>
          <a:lstStyle/>
          <a:p>
            <a:r>
              <a:rPr lang="en-IE" dirty="0" smtClean="0"/>
              <a:t>Four scenarios for March 29 2018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830764"/>
          </a:xfrm>
        </p:spPr>
        <p:txBody>
          <a:bodyPr>
            <a:normAutofit lnSpcReduction="10000"/>
          </a:bodyPr>
          <a:lstStyle/>
          <a:p>
            <a:r>
              <a:rPr lang="en-IE" sz="4000" dirty="0" smtClean="0"/>
              <a:t>No Brexit (15% probability)</a:t>
            </a:r>
          </a:p>
          <a:p>
            <a:endParaRPr lang="en-IE" sz="4000" dirty="0" smtClean="0"/>
          </a:p>
          <a:p>
            <a:r>
              <a:rPr lang="en-IE" sz="4000" dirty="0" smtClean="0"/>
              <a:t>A substantially different deal (2%</a:t>
            </a:r>
            <a:r>
              <a:rPr lang="en-IE" sz="4000" dirty="0"/>
              <a:t> probability</a:t>
            </a:r>
            <a:r>
              <a:rPr lang="en-IE" sz="4000" dirty="0" smtClean="0"/>
              <a:t>)</a:t>
            </a:r>
          </a:p>
          <a:p>
            <a:endParaRPr lang="en-IE" sz="4000" dirty="0" smtClean="0"/>
          </a:p>
          <a:p>
            <a:r>
              <a:rPr lang="en-IE" sz="4000" dirty="0" smtClean="0"/>
              <a:t>Current </a:t>
            </a:r>
            <a:r>
              <a:rPr lang="en-IE" sz="4000" dirty="0"/>
              <a:t>draft deal (15% probability)</a:t>
            </a:r>
          </a:p>
          <a:p>
            <a:endParaRPr lang="en-IE" sz="4000" dirty="0" smtClean="0"/>
          </a:p>
          <a:p>
            <a:r>
              <a:rPr lang="en-IE" sz="4000" dirty="0" smtClean="0"/>
              <a:t>No deal Brexit (68</a:t>
            </a:r>
            <a:r>
              <a:rPr lang="en-IE" sz="4000" dirty="0"/>
              <a:t>pc probability)</a:t>
            </a:r>
            <a:endParaRPr lang="en-IE" sz="4000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5506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7200" dirty="0" smtClean="0"/>
              <a:t>Brexit implications</a:t>
            </a:r>
            <a:endParaRPr lang="en-IE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40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000" dirty="0" smtClean="0"/>
              <a:t>Political and geopolitical consequences</a:t>
            </a:r>
            <a:endParaRPr lang="en-I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Europe/EU/UK has less global influence</a:t>
            </a:r>
          </a:p>
          <a:p>
            <a:endParaRPr lang="en-IE" dirty="0" smtClean="0"/>
          </a:p>
          <a:p>
            <a:r>
              <a:rPr lang="en-IE" dirty="0" smtClean="0"/>
              <a:t>EU is less transatlantic</a:t>
            </a:r>
          </a:p>
          <a:p>
            <a:endParaRPr lang="en-IE" dirty="0" smtClean="0"/>
          </a:p>
          <a:p>
            <a:r>
              <a:rPr lang="en-IE" dirty="0" smtClean="0"/>
              <a:t>Europe is weaker vis a vis Russia</a:t>
            </a:r>
          </a:p>
          <a:p>
            <a:endParaRPr lang="en-IE" dirty="0" smtClean="0"/>
          </a:p>
          <a:p>
            <a:r>
              <a:rPr lang="en-IE" dirty="0" smtClean="0"/>
              <a:t>EU is more German-centred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6933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dirty="0" smtClean="0"/>
              <a:t>Economic and financial consequences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953000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Europe/EU/UK has less global influence</a:t>
            </a:r>
          </a:p>
          <a:p>
            <a:endParaRPr lang="en-IE" dirty="0" smtClean="0"/>
          </a:p>
          <a:p>
            <a:r>
              <a:rPr lang="en-IE" dirty="0" smtClean="0"/>
              <a:t>Europe is a less attractive place to invest </a:t>
            </a:r>
            <a:endParaRPr lang="en-IE" dirty="0"/>
          </a:p>
          <a:p>
            <a:endParaRPr lang="en-IE" dirty="0" smtClean="0"/>
          </a:p>
          <a:p>
            <a:r>
              <a:rPr lang="en-IE" dirty="0" smtClean="0"/>
              <a:t>EU less liberal internally</a:t>
            </a:r>
          </a:p>
          <a:p>
            <a:endParaRPr lang="en-IE" dirty="0" smtClean="0"/>
          </a:p>
          <a:p>
            <a:r>
              <a:rPr lang="en-IE" dirty="0" smtClean="0"/>
              <a:t>Less intra-European trade </a:t>
            </a:r>
          </a:p>
          <a:p>
            <a:endParaRPr lang="en-IE" dirty="0" smtClean="0"/>
          </a:p>
          <a:p>
            <a:r>
              <a:rPr lang="en-IE" dirty="0" smtClean="0"/>
              <a:t>FDI disruption/relocation </a:t>
            </a:r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270095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27384"/>
            <a:ext cx="10439400" cy="1143000"/>
          </a:xfrm>
        </p:spPr>
        <p:txBody>
          <a:bodyPr/>
          <a:lstStyle/>
          <a:p>
            <a:pPr algn="l"/>
            <a:r>
              <a:rPr lang="en-IE" dirty="0" smtClean="0"/>
              <a:t>Ireland-specific implications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400" dirty="0" smtClean="0"/>
              <a:t>Northern Ireland</a:t>
            </a:r>
          </a:p>
          <a:p>
            <a:endParaRPr lang="en-IE" sz="4400" dirty="0"/>
          </a:p>
          <a:p>
            <a:r>
              <a:rPr lang="en-IE" sz="4400" dirty="0" smtClean="0"/>
              <a:t>Exports</a:t>
            </a:r>
          </a:p>
          <a:p>
            <a:endParaRPr lang="en-IE" sz="4400" dirty="0"/>
          </a:p>
          <a:p>
            <a:r>
              <a:rPr lang="en-IE" sz="4400" dirty="0" smtClean="0"/>
              <a:t>Imports</a:t>
            </a:r>
            <a:endParaRPr lang="en-IE" sz="4400" dirty="0"/>
          </a:p>
        </p:txBody>
      </p:sp>
    </p:spTree>
    <p:extLst>
      <p:ext uri="{BB962C8B-B14F-4D97-AF65-F5344CB8AC3E}">
        <p14:creationId xmlns:p14="http://schemas.microsoft.com/office/powerpoint/2010/main" val="17954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-27384"/>
            <a:ext cx="10363200" cy="1143000"/>
          </a:xfrm>
        </p:spPr>
        <p:txBody>
          <a:bodyPr/>
          <a:lstStyle/>
          <a:p>
            <a:pPr algn="l"/>
            <a:r>
              <a:rPr lang="en-IE" dirty="0" smtClean="0"/>
              <a:t>Import risk is under-appreciated</a:t>
            </a:r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9400" y="1524000"/>
            <a:ext cx="4654495" cy="441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91049"/>
            <a:ext cx="5181600" cy="44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5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Contents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742950" indent="-742950">
              <a:buAutoNum type="arabicParenR"/>
            </a:pPr>
            <a:r>
              <a:rPr lang="en-IE" sz="4000" dirty="0" smtClean="0"/>
              <a:t>EU-UK trade and the UK </a:t>
            </a:r>
            <a:r>
              <a:rPr lang="en-IE" sz="4000" dirty="0" smtClean="0"/>
              <a:t>economy</a:t>
            </a:r>
          </a:p>
          <a:p>
            <a:pPr marL="742950" indent="-742950">
              <a:buAutoNum type="arabicParenR"/>
            </a:pPr>
            <a:endParaRPr lang="en-IE" sz="4000" dirty="0" smtClean="0"/>
          </a:p>
          <a:p>
            <a:pPr marL="742950" indent="-742950">
              <a:buAutoNum type="arabicParenR"/>
            </a:pPr>
            <a:r>
              <a:rPr lang="en-IE" sz="4000" dirty="0" smtClean="0"/>
              <a:t>Irish economy issues</a:t>
            </a:r>
            <a:endParaRPr lang="en-IE" sz="4000" dirty="0" smtClean="0"/>
          </a:p>
          <a:p>
            <a:pPr marL="742950" indent="-742950">
              <a:buAutoNum type="arabicParenR"/>
            </a:pPr>
            <a:endParaRPr lang="en-IE" sz="4000" dirty="0"/>
          </a:p>
          <a:p>
            <a:pPr marL="742950" indent="-742950">
              <a:buAutoNum type="arabicParenR"/>
            </a:pPr>
            <a:r>
              <a:rPr lang="en-IE" sz="4000" dirty="0" smtClean="0"/>
              <a:t>Scenarios for March 29 2018</a:t>
            </a:r>
          </a:p>
          <a:p>
            <a:pPr marL="742950" indent="-742950">
              <a:buAutoNum type="arabicParenR"/>
            </a:pPr>
            <a:endParaRPr lang="en-IE" sz="4000" dirty="0"/>
          </a:p>
          <a:p>
            <a:pPr marL="742950" indent="-742950">
              <a:buAutoNum type="arabicParenR"/>
            </a:pPr>
            <a:r>
              <a:rPr lang="en-IE" sz="4000" dirty="0" smtClean="0"/>
              <a:t>Challenges and threats</a:t>
            </a:r>
          </a:p>
          <a:p>
            <a:pPr marL="742950" indent="-742950">
              <a:buAutoNum type="arabicParenR"/>
            </a:pPr>
            <a:endParaRPr lang="en-IE" sz="4000" dirty="0" smtClean="0"/>
          </a:p>
          <a:p>
            <a:pPr marL="742950" indent="-742950">
              <a:buAutoNum type="arabicParenR"/>
            </a:pPr>
            <a:r>
              <a:rPr lang="en-IE" sz="4000" dirty="0"/>
              <a:t>O</a:t>
            </a:r>
            <a:r>
              <a:rPr lang="en-IE" sz="4000" dirty="0" smtClean="0"/>
              <a:t>pportunities</a:t>
            </a:r>
          </a:p>
          <a:p>
            <a:pPr marL="0" indent="0">
              <a:buNone/>
            </a:pPr>
            <a:endParaRPr lang="en-IE" sz="4000" dirty="0" smtClean="0"/>
          </a:p>
          <a:p>
            <a:pPr marL="0" indent="0">
              <a:buNone/>
            </a:pPr>
            <a:endParaRPr lang="en-IE" sz="4000" dirty="0" smtClean="0"/>
          </a:p>
        </p:txBody>
      </p:sp>
    </p:spTree>
    <p:extLst>
      <p:ext uri="{BB962C8B-B14F-4D97-AF65-F5344CB8AC3E}">
        <p14:creationId xmlns:p14="http://schemas.microsoft.com/office/powerpoint/2010/main" val="366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7200" dirty="0" smtClean="0"/>
              <a:t>Brexit opportunities</a:t>
            </a:r>
            <a:endParaRPr lang="en-IE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24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Brexit opportunities for Britain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25000" dirty="0" smtClean="0"/>
              <a:t> ?</a:t>
            </a:r>
            <a:endParaRPr lang="en-IE" sz="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00202"/>
            <a:ext cx="6781800" cy="45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6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Brexit opportunities for others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3600" dirty="0" smtClean="0"/>
              <a:t>UK has the largest stock of FDI in the EU</a:t>
            </a:r>
          </a:p>
          <a:p>
            <a:pPr marL="0" indent="0">
              <a:buNone/>
            </a:pPr>
            <a:r>
              <a:rPr lang="en-IE" sz="3600" dirty="0" smtClean="0"/>
              <a:t> </a:t>
            </a:r>
            <a:endParaRPr lang="en-IE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90800"/>
            <a:ext cx="7696200" cy="353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2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sz="7200" dirty="0">
                <a:solidFill>
                  <a:srgbClr val="FF0000"/>
                </a:solidFill>
              </a:rPr>
              <a:t>Thank you.</a:t>
            </a:r>
            <a:br>
              <a:rPr lang="en-IE" sz="7200" dirty="0">
                <a:solidFill>
                  <a:srgbClr val="FF0000"/>
                </a:solidFill>
              </a:rPr>
            </a:br>
            <a:endParaRPr lang="en-IE" sz="72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2351112"/>
          </a:xfrm>
        </p:spPr>
        <p:txBody>
          <a:bodyPr>
            <a:normAutofit fontScale="92500" lnSpcReduction="20000"/>
          </a:bodyPr>
          <a:lstStyle/>
          <a:p>
            <a:endParaRPr lang="en-IE" sz="2400" b="1" dirty="0">
              <a:solidFill>
                <a:srgbClr val="FF0000"/>
              </a:solidFill>
              <a:hlinkClick r:id="rId2"/>
            </a:endParaRPr>
          </a:p>
          <a:p>
            <a:endParaRPr lang="en-IE" sz="2400" b="1" dirty="0">
              <a:solidFill>
                <a:srgbClr val="FF0000"/>
              </a:solidFill>
              <a:hlinkClick r:id="rId2"/>
            </a:endParaRPr>
          </a:p>
          <a:p>
            <a:endParaRPr lang="en-IE" sz="2400" b="1" dirty="0">
              <a:solidFill>
                <a:srgbClr val="FF0000"/>
              </a:solidFill>
              <a:hlinkClick r:id="rId2"/>
            </a:endParaRPr>
          </a:p>
          <a:p>
            <a:endParaRPr lang="en-IE" sz="2400" b="1" dirty="0">
              <a:solidFill>
                <a:srgbClr val="FF0000"/>
              </a:solidFill>
              <a:hlinkClick r:id="rId2"/>
            </a:endParaRPr>
          </a:p>
          <a:p>
            <a:r>
              <a:rPr lang="en-IE" sz="3500" b="1" u="sng" dirty="0">
                <a:solidFill>
                  <a:schemeClr val="tx1"/>
                </a:solidFill>
                <a:hlinkClick r:id="rId2"/>
              </a:rPr>
              <a:t>dan.obrien@iiea.com</a:t>
            </a:r>
            <a:endParaRPr lang="en-IE" sz="3500" b="1" u="sng" dirty="0">
              <a:solidFill>
                <a:schemeClr val="tx1"/>
              </a:solidFill>
            </a:endParaRPr>
          </a:p>
          <a:p>
            <a:r>
              <a:rPr lang="en-IE" sz="3500" u="sng" dirty="0">
                <a:solidFill>
                  <a:schemeClr val="tx1"/>
                </a:solidFill>
              </a:rPr>
              <a:t>Twitter @danobrien20</a:t>
            </a:r>
          </a:p>
          <a:p>
            <a:endParaRPr lang="en-IE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2667000"/>
          </a:xfrm>
        </p:spPr>
        <p:txBody>
          <a:bodyPr>
            <a:normAutofit fontScale="90000"/>
          </a:bodyPr>
          <a:lstStyle/>
          <a:p>
            <a:r>
              <a:rPr lang="en-IE" sz="6600" dirty="0" smtClean="0"/>
              <a:t>The UK economy:</a:t>
            </a:r>
            <a:br>
              <a:rPr lang="en-IE" sz="6600" dirty="0" smtClean="0"/>
            </a:br>
            <a:r>
              <a:rPr lang="en-IE" sz="6600" dirty="0" smtClean="0"/>
              <a:t>Trade and economic growth</a:t>
            </a:r>
            <a:endParaRPr lang="en-IE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29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sz="4000" dirty="0" smtClean="0"/>
              <a:t>Britain’s position is fundamentally weak</a:t>
            </a:r>
            <a:endParaRPr lang="en-IE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560" y="1349722"/>
            <a:ext cx="9190006" cy="482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3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dirty="0" smtClean="0"/>
              <a:t>Britain’s economy has been resilient</a:t>
            </a:r>
            <a:endParaRPr lang="en-I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863163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43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600" dirty="0" smtClean="0"/>
              <a:t>Irish economy issues </a:t>
            </a:r>
            <a:endParaRPr lang="en-IE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3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Credit is not driving the economy </a:t>
            </a:r>
            <a:endParaRPr lang="en-IE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598771"/>
            <a:ext cx="9906000" cy="496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1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4800" dirty="0" smtClean="0"/>
              <a:t>Construction: residential is still on the floor</a:t>
            </a:r>
            <a:endParaRPr lang="en-IE" sz="4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8559" y="1690688"/>
            <a:ext cx="9384721" cy="484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8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4000" dirty="0" smtClean="0"/>
              <a:t>The economy is doing well, but we’re not back to pre-2008 times </a:t>
            </a:r>
            <a:endParaRPr lang="en-IE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0271" y="1791729"/>
            <a:ext cx="9103610" cy="483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4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IEA_PP_Template">
  <a:themeElements>
    <a:clrScheme name="Custom 1">
      <a:dk1>
        <a:srgbClr val="5F5F5F"/>
      </a:dk1>
      <a:lt1>
        <a:sysClr val="window" lastClr="FFFFFF"/>
      </a:lt1>
      <a:dk2>
        <a:srgbClr val="5F5F5F"/>
      </a:dk2>
      <a:lt2>
        <a:srgbClr val="F8F8F8"/>
      </a:lt2>
      <a:accent1>
        <a:srgbClr val="808080"/>
      </a:accent1>
      <a:accent2>
        <a:srgbClr val="808080"/>
      </a:accent2>
      <a:accent3>
        <a:srgbClr val="808080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Helvetica 65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2312AE551E324CB3C28A76AD89B6C7" ma:contentTypeVersion="8" ma:contentTypeDescription="Create a new document." ma:contentTypeScope="" ma:versionID="a60b59b00321db188c095d7b52e0beb9">
  <xsd:schema xmlns:xsd="http://www.w3.org/2001/XMLSchema" xmlns:xs="http://www.w3.org/2001/XMLSchema" xmlns:p="http://schemas.microsoft.com/office/2006/metadata/properties" xmlns:ns2="e6a4682a-7b86-40f7-ac87-c20087956472" xmlns:ns3="219380ff-57d3-4995-a863-48eec5a0f8b8" targetNamespace="http://schemas.microsoft.com/office/2006/metadata/properties" ma:root="true" ma:fieldsID="f757bc04511d9da77d52aa82e6331254" ns2:_="" ns3:_="">
    <xsd:import namespace="e6a4682a-7b86-40f7-ac87-c20087956472"/>
    <xsd:import namespace="219380ff-57d3-4995-a863-48eec5a0f8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4682a-7b86-40f7-ac87-c200879564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380ff-57d3-4995-a863-48eec5a0f8b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56A290-B8BD-4EF3-9E98-2A8CDFB2D60E}"/>
</file>

<file path=customXml/itemProps2.xml><?xml version="1.0" encoding="utf-8"?>
<ds:datastoreItem xmlns:ds="http://schemas.openxmlformats.org/officeDocument/2006/customXml" ds:itemID="{8A2DD87D-BE87-4FC4-95FF-F82A6EF73263}"/>
</file>

<file path=customXml/itemProps3.xml><?xml version="1.0" encoding="utf-8"?>
<ds:datastoreItem xmlns:ds="http://schemas.openxmlformats.org/officeDocument/2006/customXml" ds:itemID="{70E24511-1882-466B-A85B-B96FB4B38955}"/>
</file>

<file path=docProps/app.xml><?xml version="1.0" encoding="utf-8"?>
<Properties xmlns="http://schemas.openxmlformats.org/officeDocument/2006/extended-properties" xmlns:vt="http://schemas.openxmlformats.org/officeDocument/2006/docPropsVTypes">
  <Template>IIEA_PP_Template</Template>
  <TotalTime>117033</TotalTime>
  <Words>222</Words>
  <Application>Microsoft Office PowerPoint</Application>
  <PresentationFormat>Widescreen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Garamond</vt:lpstr>
      <vt:lpstr>Helvetica 55 Roman</vt:lpstr>
      <vt:lpstr>Helvetica 65 Medium</vt:lpstr>
      <vt:lpstr>IIEA_PP_Template</vt:lpstr>
      <vt:lpstr>            Brexit: Threats, Challenges &amp; Opportunities    Dan O’Brien Chief Economist   Institute of International and European Affairs          </vt:lpstr>
      <vt:lpstr>Contents</vt:lpstr>
      <vt:lpstr>The UK economy: Trade and economic growth</vt:lpstr>
      <vt:lpstr>Britain’s position is fundamentally weak</vt:lpstr>
      <vt:lpstr>Britain’s economy has been resilient</vt:lpstr>
      <vt:lpstr>Irish economy issues </vt:lpstr>
      <vt:lpstr>Credit is not driving the economy </vt:lpstr>
      <vt:lpstr>Construction: residential is still on the floor</vt:lpstr>
      <vt:lpstr>The economy is doing well, but we’re not back to pre-2008 times </vt:lpstr>
      <vt:lpstr>Employment growth has been strong</vt:lpstr>
      <vt:lpstr>Employment is faltering in border region</vt:lpstr>
      <vt:lpstr>Three major risks</vt:lpstr>
      <vt:lpstr>Brexit scenarios</vt:lpstr>
      <vt:lpstr>Four scenarios for March 29 2018</vt:lpstr>
      <vt:lpstr>Brexit implications</vt:lpstr>
      <vt:lpstr>Political and geopolitical consequences</vt:lpstr>
      <vt:lpstr>Economic and financial consequences</vt:lpstr>
      <vt:lpstr>Ireland-specific implications</vt:lpstr>
      <vt:lpstr>Import risk is under-appreciated</vt:lpstr>
      <vt:lpstr>Brexit opportunities</vt:lpstr>
      <vt:lpstr>Brexit opportunities for Britain</vt:lpstr>
      <vt:lpstr>Brexit opportunities for others</vt:lpstr>
      <vt:lpstr>Thank you.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User</dc:creator>
  <cp:lastModifiedBy>Dan Obrien</cp:lastModifiedBy>
  <cp:revision>550</cp:revision>
  <dcterms:created xsi:type="dcterms:W3CDTF">2013-12-10T13:21:59Z</dcterms:created>
  <dcterms:modified xsi:type="dcterms:W3CDTF">2018-12-03T14:26:17Z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0x010100072312AE551E324CB3C28A76AD89B6C7</vt:lpwstr>
  </property>
</Properties>
</file>