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97" r:id="rId5"/>
    <p:sldId id="323" r:id="rId6"/>
    <p:sldId id="394" r:id="rId7"/>
    <p:sldId id="388" r:id="rId8"/>
    <p:sldId id="392" r:id="rId9"/>
    <p:sldId id="391" r:id="rId10"/>
    <p:sldId id="369" r:id="rId11"/>
    <p:sldId id="395" r:id="rId12"/>
    <p:sldId id="370" r:id="rId13"/>
    <p:sldId id="371" r:id="rId14"/>
    <p:sldId id="390" r:id="rId15"/>
    <p:sldId id="374" r:id="rId16"/>
    <p:sldId id="397" r:id="rId17"/>
    <p:sldId id="399" r:id="rId18"/>
    <p:sldId id="401" r:id="rId19"/>
    <p:sldId id="403" r:id="rId20"/>
    <p:sldId id="405" r:id="rId21"/>
    <p:sldId id="407" r:id="rId22"/>
    <p:sldId id="408" r:id="rId23"/>
    <p:sldId id="409" r:id="rId24"/>
    <p:sldId id="410" r:id="rId25"/>
    <p:sldId id="411" r:id="rId26"/>
    <p:sldId id="413" r:id="rId27"/>
    <p:sldId id="354" r:id="rId28"/>
    <p:sldId id="379" r:id="rId29"/>
    <p:sldId id="414" r:id="rId30"/>
    <p:sldId id="415" r:id="rId31"/>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57" autoAdjust="0"/>
  </p:normalViewPr>
  <p:slideViewPr>
    <p:cSldViewPr>
      <p:cViewPr varScale="1">
        <p:scale>
          <a:sx n="54" d="100"/>
          <a:sy n="54" d="100"/>
        </p:scale>
        <p:origin x="1084" y="24"/>
      </p:cViewPr>
      <p:guideLst>
        <p:guide orient="horz" pos="2160"/>
        <p:guide pos="384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50" d="100"/>
          <a:sy n="50" d="100"/>
        </p:scale>
        <p:origin x="-2914" y="-8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9711D-935F-4943-9BA5-4935A7F29FA9}" type="doc">
      <dgm:prSet loTypeId="urn:microsoft.com/office/officeart/2005/8/layout/radial3" loCatId="relationship" qsTypeId="urn:microsoft.com/office/officeart/2005/8/quickstyle/3d4" qsCatId="3D" csTypeId="urn:microsoft.com/office/officeart/2005/8/colors/accent1_3" csCatId="accent1" phldr="1"/>
      <dgm:spPr/>
      <dgm:t>
        <a:bodyPr/>
        <a:lstStyle/>
        <a:p>
          <a:endParaRPr lang="en-US"/>
        </a:p>
      </dgm:t>
    </dgm:pt>
    <dgm:pt modelId="{A911D7D6-2796-4909-B823-70641853FBE5}">
      <dgm:prSet phldrT="[Text]"/>
      <dgm:spPr/>
      <dgm:t>
        <a:bodyPr/>
        <a:lstStyle/>
        <a:p>
          <a:r>
            <a:rPr lang="en-US" dirty="0">
              <a:latin typeface="Arial" panose="020B0604020202020204" pitchFamily="34" charset="0"/>
              <a:cs typeface="Arial" panose="020B0604020202020204" pitchFamily="34" charset="0"/>
            </a:rPr>
            <a:t>BREXIT</a:t>
          </a:r>
        </a:p>
      </dgm:t>
    </dgm:pt>
    <dgm:pt modelId="{378BFB67-591E-49FE-A63E-36B5BD81AEDA}" type="parTrans" cxnId="{9A0097DF-896E-40A6-87FD-D827D804FA45}">
      <dgm:prSet/>
      <dgm:spPr/>
      <dgm:t>
        <a:bodyPr/>
        <a:lstStyle/>
        <a:p>
          <a:endParaRPr lang="en-US"/>
        </a:p>
      </dgm:t>
    </dgm:pt>
    <dgm:pt modelId="{434C4101-A169-4598-B00B-74040E88D0F5}" type="sibTrans" cxnId="{9A0097DF-896E-40A6-87FD-D827D804FA45}">
      <dgm:prSet/>
      <dgm:spPr/>
      <dgm:t>
        <a:bodyPr/>
        <a:lstStyle/>
        <a:p>
          <a:endParaRPr lang="en-US"/>
        </a:p>
      </dgm:t>
    </dgm:pt>
    <dgm:pt modelId="{1EDE4D7C-3FA1-49EB-B3D9-A1592873F723}">
      <dgm:prSet phldrT="[Text]"/>
      <dgm:spPr/>
      <dgm:t>
        <a:bodyPr/>
        <a:lstStyle/>
        <a:p>
          <a:r>
            <a:rPr lang="en-US" b="1" dirty="0">
              <a:solidFill>
                <a:srgbClr val="FF0000"/>
              </a:solidFill>
              <a:latin typeface="Arial" panose="020B0604020202020204" pitchFamily="34" charset="0"/>
              <a:cs typeface="Arial" panose="020B0604020202020204" pitchFamily="34" charset="0"/>
            </a:rPr>
            <a:t>Trade</a:t>
          </a:r>
        </a:p>
      </dgm:t>
    </dgm:pt>
    <dgm:pt modelId="{EE00F38A-F557-49DA-AEB2-CF084092BA3A}" type="parTrans" cxnId="{085AD65B-A181-4F8E-8E20-580E1ED165AA}">
      <dgm:prSet/>
      <dgm:spPr/>
      <dgm:t>
        <a:bodyPr/>
        <a:lstStyle/>
        <a:p>
          <a:endParaRPr lang="en-US"/>
        </a:p>
      </dgm:t>
    </dgm:pt>
    <dgm:pt modelId="{6EC3BC64-DB4C-440C-BE8D-905EB1D1AE41}" type="sibTrans" cxnId="{085AD65B-A181-4F8E-8E20-580E1ED165AA}">
      <dgm:prSet/>
      <dgm:spPr/>
      <dgm:t>
        <a:bodyPr/>
        <a:lstStyle/>
        <a:p>
          <a:endParaRPr lang="en-US"/>
        </a:p>
      </dgm:t>
    </dgm:pt>
    <dgm:pt modelId="{43F2A5C3-D44A-4247-94EB-D1AFB743F907}">
      <dgm:prSet phldrT="[Text]"/>
      <dgm:spPr/>
      <dgm:t>
        <a:bodyPr/>
        <a:lstStyle/>
        <a:p>
          <a:r>
            <a:rPr lang="en-US" b="1" dirty="0" err="1">
              <a:solidFill>
                <a:srgbClr val="FF0000"/>
              </a:solidFill>
              <a:latin typeface="Arial" panose="020B0604020202020204" pitchFamily="34" charset="0"/>
              <a:cs typeface="Arial" panose="020B0604020202020204" pitchFamily="34" charset="0"/>
            </a:rPr>
            <a:t>Agri</a:t>
          </a:r>
          <a:r>
            <a:rPr lang="en-US" b="1" dirty="0">
              <a:solidFill>
                <a:srgbClr val="FF0000"/>
              </a:solidFill>
              <a:latin typeface="Arial" panose="020B0604020202020204" pitchFamily="34" charset="0"/>
              <a:cs typeface="Arial" panose="020B0604020202020204" pitchFamily="34" charset="0"/>
            </a:rPr>
            <a:t> and Fisheries Sectors</a:t>
          </a:r>
        </a:p>
      </dgm:t>
    </dgm:pt>
    <dgm:pt modelId="{8AE05DEA-3A9C-4FB0-BCE1-DD5F37698669}" type="parTrans" cxnId="{13CFD833-06D8-4E26-A2AD-05AE42C280DD}">
      <dgm:prSet/>
      <dgm:spPr/>
      <dgm:t>
        <a:bodyPr/>
        <a:lstStyle/>
        <a:p>
          <a:endParaRPr lang="en-US"/>
        </a:p>
      </dgm:t>
    </dgm:pt>
    <dgm:pt modelId="{B7CFD38B-39E5-49B0-A027-4D476E39C747}" type="sibTrans" cxnId="{13CFD833-06D8-4E26-A2AD-05AE42C280DD}">
      <dgm:prSet/>
      <dgm:spPr/>
      <dgm:t>
        <a:bodyPr/>
        <a:lstStyle/>
        <a:p>
          <a:endParaRPr lang="en-US"/>
        </a:p>
      </dgm:t>
    </dgm:pt>
    <dgm:pt modelId="{05F93A20-25D3-40BD-A319-B9DDE193F1CD}">
      <dgm:prSet phldrT="[Text]"/>
      <dgm:spPr/>
      <dgm:t>
        <a:bodyPr/>
        <a:lstStyle/>
        <a:p>
          <a:r>
            <a:rPr lang="en-US" dirty="0">
              <a:latin typeface="Arial" panose="020B0604020202020204" pitchFamily="34" charset="0"/>
              <a:cs typeface="Arial" panose="020B0604020202020204" pitchFamily="34" charset="0"/>
            </a:rPr>
            <a:t>Consumer spending and shopping</a:t>
          </a:r>
        </a:p>
      </dgm:t>
    </dgm:pt>
    <dgm:pt modelId="{8146FECF-22A7-4F47-A830-A7824BEFD9E0}" type="parTrans" cxnId="{1C6B1B41-BF27-48A7-B76A-2A975DE242DF}">
      <dgm:prSet/>
      <dgm:spPr/>
      <dgm:t>
        <a:bodyPr/>
        <a:lstStyle/>
        <a:p>
          <a:endParaRPr lang="en-US"/>
        </a:p>
      </dgm:t>
    </dgm:pt>
    <dgm:pt modelId="{C8918A75-CFE1-4C63-935E-3A846AA772DA}" type="sibTrans" cxnId="{1C6B1B41-BF27-48A7-B76A-2A975DE242DF}">
      <dgm:prSet/>
      <dgm:spPr/>
      <dgm:t>
        <a:bodyPr/>
        <a:lstStyle/>
        <a:p>
          <a:endParaRPr lang="en-US"/>
        </a:p>
      </dgm:t>
    </dgm:pt>
    <dgm:pt modelId="{5E1D605F-5FBE-4FBA-B3EE-D46C76D4102A}">
      <dgm:prSet phldrT="[Text]"/>
      <dgm:spPr/>
      <dgm:t>
        <a:bodyPr/>
        <a:lstStyle/>
        <a:p>
          <a:r>
            <a:rPr lang="en-US" dirty="0">
              <a:latin typeface="Arial" panose="020B0604020202020204" pitchFamily="34" charset="0"/>
              <a:cs typeface="Arial" panose="020B0604020202020204" pitchFamily="34" charset="0"/>
            </a:rPr>
            <a:t>Investment (inward and existing)</a:t>
          </a:r>
        </a:p>
      </dgm:t>
    </dgm:pt>
    <dgm:pt modelId="{8AEFB6DA-BF5C-441A-A117-89ACB3F9D1D6}" type="parTrans" cxnId="{F47E410A-A7B9-4D98-A0FD-5A4CD9DB8CC6}">
      <dgm:prSet/>
      <dgm:spPr/>
      <dgm:t>
        <a:bodyPr/>
        <a:lstStyle/>
        <a:p>
          <a:endParaRPr lang="en-US"/>
        </a:p>
      </dgm:t>
    </dgm:pt>
    <dgm:pt modelId="{DFC6B958-1BE9-4295-85B4-B75653FE2B73}" type="sibTrans" cxnId="{F47E410A-A7B9-4D98-A0FD-5A4CD9DB8CC6}">
      <dgm:prSet/>
      <dgm:spPr/>
      <dgm:t>
        <a:bodyPr/>
        <a:lstStyle/>
        <a:p>
          <a:endParaRPr lang="en-US"/>
        </a:p>
      </dgm:t>
    </dgm:pt>
    <dgm:pt modelId="{E6CE7241-4A43-4B61-BC36-0062238D78A6}">
      <dgm:prSet phldrT="[Text]"/>
      <dgm:spPr/>
      <dgm:t>
        <a:bodyPr/>
        <a:lstStyle/>
        <a:p>
          <a:r>
            <a:rPr lang="en-US" b="1" dirty="0">
              <a:solidFill>
                <a:srgbClr val="FF0000"/>
              </a:solidFill>
              <a:latin typeface="Arial" panose="020B0604020202020204" pitchFamily="34" charset="0"/>
              <a:cs typeface="Arial" panose="020B0604020202020204" pitchFamily="34" charset="0"/>
            </a:rPr>
            <a:t>Migration (cross-border and inward)</a:t>
          </a:r>
        </a:p>
      </dgm:t>
    </dgm:pt>
    <dgm:pt modelId="{6D89381D-2261-467C-AC68-AACDB51906CF}" type="parTrans" cxnId="{B159AA73-6BBD-45BD-B349-F439C53AEE7B}">
      <dgm:prSet/>
      <dgm:spPr/>
      <dgm:t>
        <a:bodyPr/>
        <a:lstStyle/>
        <a:p>
          <a:endParaRPr lang="en-US"/>
        </a:p>
      </dgm:t>
    </dgm:pt>
    <dgm:pt modelId="{504B3CFD-BD6C-4414-96E0-C24298884299}" type="sibTrans" cxnId="{B159AA73-6BBD-45BD-B349-F439C53AEE7B}">
      <dgm:prSet/>
      <dgm:spPr/>
      <dgm:t>
        <a:bodyPr/>
        <a:lstStyle/>
        <a:p>
          <a:endParaRPr lang="en-US"/>
        </a:p>
      </dgm:t>
    </dgm:pt>
    <dgm:pt modelId="{FCC397FC-C7BC-457F-83AD-B26E2AF2C850}">
      <dgm:prSet phldrT="[Text]"/>
      <dgm:spPr/>
      <dgm:t>
        <a:bodyPr/>
        <a:lstStyle/>
        <a:p>
          <a:r>
            <a:rPr lang="en-US" b="1" dirty="0">
              <a:solidFill>
                <a:srgbClr val="FF0000"/>
              </a:solidFill>
              <a:latin typeface="Arial" panose="020B0604020202020204" pitchFamily="34" charset="0"/>
              <a:cs typeface="Arial" panose="020B0604020202020204" pitchFamily="34" charset="0"/>
            </a:rPr>
            <a:t>Funding (various EU streams)</a:t>
          </a:r>
        </a:p>
      </dgm:t>
    </dgm:pt>
    <dgm:pt modelId="{E20D7364-BDDF-400F-939A-62A14AF35A2A}" type="parTrans" cxnId="{F981E6E1-C9A2-4438-B167-FC3BA68D66DC}">
      <dgm:prSet/>
      <dgm:spPr/>
      <dgm:t>
        <a:bodyPr/>
        <a:lstStyle/>
        <a:p>
          <a:endParaRPr lang="en-US"/>
        </a:p>
      </dgm:t>
    </dgm:pt>
    <dgm:pt modelId="{08A6C66C-E1D9-41F2-8707-0261A032513F}" type="sibTrans" cxnId="{F981E6E1-C9A2-4438-B167-FC3BA68D66DC}">
      <dgm:prSet/>
      <dgm:spPr/>
      <dgm:t>
        <a:bodyPr/>
        <a:lstStyle/>
        <a:p>
          <a:endParaRPr lang="en-US"/>
        </a:p>
      </dgm:t>
    </dgm:pt>
    <dgm:pt modelId="{1E7539BF-7B9B-4827-9773-A55D5037CECB}">
      <dgm:prSet phldrT="[Text]"/>
      <dgm:spPr/>
      <dgm:t>
        <a:bodyPr/>
        <a:lstStyle/>
        <a:p>
          <a:r>
            <a:rPr lang="en-US" dirty="0">
              <a:latin typeface="Arial" panose="020B0604020202020204" pitchFamily="34" charset="0"/>
              <a:cs typeface="Arial" panose="020B0604020202020204" pitchFamily="34" charset="0"/>
            </a:rPr>
            <a:t>Tourism</a:t>
          </a:r>
        </a:p>
      </dgm:t>
    </dgm:pt>
    <dgm:pt modelId="{E622272D-3EE2-4293-BAF2-086F0DDC14BB}" type="sibTrans" cxnId="{31750B5B-FE65-4282-94AD-A25353438341}">
      <dgm:prSet/>
      <dgm:spPr/>
      <dgm:t>
        <a:bodyPr/>
        <a:lstStyle/>
        <a:p>
          <a:endParaRPr lang="en-US"/>
        </a:p>
      </dgm:t>
    </dgm:pt>
    <dgm:pt modelId="{80690385-FCD5-4D2D-8D3A-B39E7B9039E7}" type="parTrans" cxnId="{31750B5B-FE65-4282-94AD-A25353438341}">
      <dgm:prSet/>
      <dgm:spPr/>
      <dgm:t>
        <a:bodyPr/>
        <a:lstStyle/>
        <a:p>
          <a:endParaRPr lang="en-US"/>
        </a:p>
      </dgm:t>
    </dgm:pt>
    <dgm:pt modelId="{8DEA14D6-047B-40AF-A2AF-1EC31E8DA31C}" type="pres">
      <dgm:prSet presAssocID="{2E59711D-935F-4943-9BA5-4935A7F29FA9}" presName="composite" presStyleCnt="0">
        <dgm:presLayoutVars>
          <dgm:chMax val="1"/>
          <dgm:dir/>
          <dgm:resizeHandles val="exact"/>
        </dgm:presLayoutVars>
      </dgm:prSet>
      <dgm:spPr/>
    </dgm:pt>
    <dgm:pt modelId="{128BAF82-280D-46AD-9971-3BF1943A2218}" type="pres">
      <dgm:prSet presAssocID="{2E59711D-935F-4943-9BA5-4935A7F29FA9}" presName="radial" presStyleCnt="0">
        <dgm:presLayoutVars>
          <dgm:animLvl val="ctr"/>
        </dgm:presLayoutVars>
      </dgm:prSet>
      <dgm:spPr/>
    </dgm:pt>
    <dgm:pt modelId="{D5ECF3DC-0B8E-49EE-85BE-F973F851D2CD}" type="pres">
      <dgm:prSet presAssocID="{A911D7D6-2796-4909-B823-70641853FBE5}" presName="centerShape" presStyleLbl="vennNode1" presStyleIdx="0" presStyleCnt="8"/>
      <dgm:spPr/>
    </dgm:pt>
    <dgm:pt modelId="{9CFFC5B9-ABE3-4D06-9FE4-3AA8BE0D7DBB}" type="pres">
      <dgm:prSet presAssocID="{1EDE4D7C-3FA1-49EB-B3D9-A1592873F723}" presName="node" presStyleLbl="vennNode1" presStyleIdx="1" presStyleCnt="8">
        <dgm:presLayoutVars>
          <dgm:bulletEnabled val="1"/>
        </dgm:presLayoutVars>
      </dgm:prSet>
      <dgm:spPr/>
    </dgm:pt>
    <dgm:pt modelId="{F82F66DB-401E-4F94-B207-531CB8C3B73A}" type="pres">
      <dgm:prSet presAssocID="{43F2A5C3-D44A-4247-94EB-D1AFB743F907}" presName="node" presStyleLbl="vennNode1" presStyleIdx="2" presStyleCnt="8">
        <dgm:presLayoutVars>
          <dgm:bulletEnabled val="1"/>
        </dgm:presLayoutVars>
      </dgm:prSet>
      <dgm:spPr/>
    </dgm:pt>
    <dgm:pt modelId="{9B7E9D64-2493-4301-A244-2FE08A380662}" type="pres">
      <dgm:prSet presAssocID="{5E1D605F-5FBE-4FBA-B3EE-D46C76D4102A}" presName="node" presStyleLbl="vennNode1" presStyleIdx="3" presStyleCnt="8">
        <dgm:presLayoutVars>
          <dgm:bulletEnabled val="1"/>
        </dgm:presLayoutVars>
      </dgm:prSet>
      <dgm:spPr/>
    </dgm:pt>
    <dgm:pt modelId="{87B59AF0-A8AC-4D46-98FF-D9FB9C8C582C}" type="pres">
      <dgm:prSet presAssocID="{FCC397FC-C7BC-457F-83AD-B26E2AF2C850}" presName="node" presStyleLbl="vennNode1" presStyleIdx="4" presStyleCnt="8">
        <dgm:presLayoutVars>
          <dgm:bulletEnabled val="1"/>
        </dgm:presLayoutVars>
      </dgm:prSet>
      <dgm:spPr/>
    </dgm:pt>
    <dgm:pt modelId="{8209F90D-3165-4DA3-AA3E-25399C1755B8}" type="pres">
      <dgm:prSet presAssocID="{1E7539BF-7B9B-4827-9773-A55D5037CECB}" presName="node" presStyleLbl="vennNode1" presStyleIdx="5" presStyleCnt="8">
        <dgm:presLayoutVars>
          <dgm:bulletEnabled val="1"/>
        </dgm:presLayoutVars>
      </dgm:prSet>
      <dgm:spPr/>
    </dgm:pt>
    <dgm:pt modelId="{A2CE9CD3-3749-4F2F-8586-AEFEBA2D161C}" type="pres">
      <dgm:prSet presAssocID="{05F93A20-25D3-40BD-A319-B9DDE193F1CD}" presName="node" presStyleLbl="vennNode1" presStyleIdx="6" presStyleCnt="8">
        <dgm:presLayoutVars>
          <dgm:bulletEnabled val="1"/>
        </dgm:presLayoutVars>
      </dgm:prSet>
      <dgm:spPr/>
    </dgm:pt>
    <dgm:pt modelId="{A41299B0-46B7-4719-A3D6-6CDC4914C69F}" type="pres">
      <dgm:prSet presAssocID="{E6CE7241-4A43-4B61-BC36-0062238D78A6}" presName="node" presStyleLbl="vennNode1" presStyleIdx="7" presStyleCnt="8">
        <dgm:presLayoutVars>
          <dgm:bulletEnabled val="1"/>
        </dgm:presLayoutVars>
      </dgm:prSet>
      <dgm:spPr/>
    </dgm:pt>
  </dgm:ptLst>
  <dgm:cxnLst>
    <dgm:cxn modelId="{B8387807-5C3E-4175-80AD-2F62D8D4429D}" type="presOf" srcId="{05F93A20-25D3-40BD-A319-B9DDE193F1CD}" destId="{A2CE9CD3-3749-4F2F-8586-AEFEBA2D161C}" srcOrd="0" destOrd="0" presId="urn:microsoft.com/office/officeart/2005/8/layout/radial3"/>
    <dgm:cxn modelId="{F47E410A-A7B9-4D98-A0FD-5A4CD9DB8CC6}" srcId="{A911D7D6-2796-4909-B823-70641853FBE5}" destId="{5E1D605F-5FBE-4FBA-B3EE-D46C76D4102A}" srcOrd="2" destOrd="0" parTransId="{8AEFB6DA-BF5C-441A-A117-89ACB3F9D1D6}" sibTransId="{DFC6B958-1BE9-4295-85B4-B75653FE2B73}"/>
    <dgm:cxn modelId="{13CFD833-06D8-4E26-A2AD-05AE42C280DD}" srcId="{A911D7D6-2796-4909-B823-70641853FBE5}" destId="{43F2A5C3-D44A-4247-94EB-D1AFB743F907}" srcOrd="1" destOrd="0" parTransId="{8AE05DEA-3A9C-4FB0-BCE1-DD5F37698669}" sibTransId="{B7CFD38B-39E5-49B0-A027-4D476E39C747}"/>
    <dgm:cxn modelId="{31750B5B-FE65-4282-94AD-A25353438341}" srcId="{A911D7D6-2796-4909-B823-70641853FBE5}" destId="{1E7539BF-7B9B-4827-9773-A55D5037CECB}" srcOrd="4" destOrd="0" parTransId="{80690385-FCD5-4D2D-8D3A-B39E7B9039E7}" sibTransId="{E622272D-3EE2-4293-BAF2-086F0DDC14BB}"/>
    <dgm:cxn modelId="{085AD65B-A181-4F8E-8E20-580E1ED165AA}" srcId="{A911D7D6-2796-4909-B823-70641853FBE5}" destId="{1EDE4D7C-3FA1-49EB-B3D9-A1592873F723}" srcOrd="0" destOrd="0" parTransId="{EE00F38A-F557-49DA-AEB2-CF084092BA3A}" sibTransId="{6EC3BC64-DB4C-440C-BE8D-905EB1D1AE41}"/>
    <dgm:cxn modelId="{754CBA5E-BEC4-4D70-B7DD-80B91F015E1E}" type="presOf" srcId="{43F2A5C3-D44A-4247-94EB-D1AFB743F907}" destId="{F82F66DB-401E-4F94-B207-531CB8C3B73A}" srcOrd="0" destOrd="0" presId="urn:microsoft.com/office/officeart/2005/8/layout/radial3"/>
    <dgm:cxn modelId="{1C6B1B41-BF27-48A7-B76A-2A975DE242DF}" srcId="{A911D7D6-2796-4909-B823-70641853FBE5}" destId="{05F93A20-25D3-40BD-A319-B9DDE193F1CD}" srcOrd="5" destOrd="0" parTransId="{8146FECF-22A7-4F47-A830-A7824BEFD9E0}" sibTransId="{C8918A75-CFE1-4C63-935E-3A846AA772DA}"/>
    <dgm:cxn modelId="{A6ED394B-F007-4C41-AA08-B49DF9079CF2}" type="presOf" srcId="{A911D7D6-2796-4909-B823-70641853FBE5}" destId="{D5ECF3DC-0B8E-49EE-85BE-F973F851D2CD}" srcOrd="0" destOrd="0" presId="urn:microsoft.com/office/officeart/2005/8/layout/radial3"/>
    <dgm:cxn modelId="{03008F6C-932A-48A7-BEFC-3DB5E5FA918B}" type="presOf" srcId="{FCC397FC-C7BC-457F-83AD-B26E2AF2C850}" destId="{87B59AF0-A8AC-4D46-98FF-D9FB9C8C582C}" srcOrd="0" destOrd="0" presId="urn:microsoft.com/office/officeart/2005/8/layout/radial3"/>
    <dgm:cxn modelId="{B159AA73-6BBD-45BD-B349-F439C53AEE7B}" srcId="{A911D7D6-2796-4909-B823-70641853FBE5}" destId="{E6CE7241-4A43-4B61-BC36-0062238D78A6}" srcOrd="6" destOrd="0" parTransId="{6D89381D-2261-467C-AC68-AACDB51906CF}" sibTransId="{504B3CFD-BD6C-4414-96E0-C24298884299}"/>
    <dgm:cxn modelId="{C7F97775-3F1D-4D9D-B24D-387F94EC0009}" type="presOf" srcId="{E6CE7241-4A43-4B61-BC36-0062238D78A6}" destId="{A41299B0-46B7-4719-A3D6-6CDC4914C69F}" srcOrd="0" destOrd="0" presId="urn:microsoft.com/office/officeart/2005/8/layout/radial3"/>
    <dgm:cxn modelId="{7AE1CAC0-B751-4115-B532-2117FBA204EE}" type="presOf" srcId="{5E1D605F-5FBE-4FBA-B3EE-D46C76D4102A}" destId="{9B7E9D64-2493-4301-A244-2FE08A380662}" srcOrd="0" destOrd="0" presId="urn:microsoft.com/office/officeart/2005/8/layout/radial3"/>
    <dgm:cxn modelId="{7A66C2C3-4C0E-4B86-B1E1-5DA17B0B864B}" type="presOf" srcId="{1E7539BF-7B9B-4827-9773-A55D5037CECB}" destId="{8209F90D-3165-4DA3-AA3E-25399C1755B8}" srcOrd="0" destOrd="0" presId="urn:microsoft.com/office/officeart/2005/8/layout/radial3"/>
    <dgm:cxn modelId="{9A0097DF-896E-40A6-87FD-D827D804FA45}" srcId="{2E59711D-935F-4943-9BA5-4935A7F29FA9}" destId="{A911D7D6-2796-4909-B823-70641853FBE5}" srcOrd="0" destOrd="0" parTransId="{378BFB67-591E-49FE-A63E-36B5BD81AEDA}" sibTransId="{434C4101-A169-4598-B00B-74040E88D0F5}"/>
    <dgm:cxn modelId="{F981E6E1-C9A2-4438-B167-FC3BA68D66DC}" srcId="{A911D7D6-2796-4909-B823-70641853FBE5}" destId="{FCC397FC-C7BC-457F-83AD-B26E2AF2C850}" srcOrd="3" destOrd="0" parTransId="{E20D7364-BDDF-400F-939A-62A14AF35A2A}" sibTransId="{08A6C66C-E1D9-41F2-8707-0261A032513F}"/>
    <dgm:cxn modelId="{2859B3E7-16E2-4E0D-9921-8F18D5AF847E}" type="presOf" srcId="{2E59711D-935F-4943-9BA5-4935A7F29FA9}" destId="{8DEA14D6-047B-40AF-A2AF-1EC31E8DA31C}" srcOrd="0" destOrd="0" presId="urn:microsoft.com/office/officeart/2005/8/layout/radial3"/>
    <dgm:cxn modelId="{60E0B8F6-A29C-442D-9FFE-8E17DE3FB413}" type="presOf" srcId="{1EDE4D7C-3FA1-49EB-B3D9-A1592873F723}" destId="{9CFFC5B9-ABE3-4D06-9FE4-3AA8BE0D7DBB}" srcOrd="0" destOrd="0" presId="urn:microsoft.com/office/officeart/2005/8/layout/radial3"/>
    <dgm:cxn modelId="{C7543CED-92FB-46AB-A9BF-B3463E3BBCCB}" type="presParOf" srcId="{8DEA14D6-047B-40AF-A2AF-1EC31E8DA31C}" destId="{128BAF82-280D-46AD-9971-3BF1943A2218}" srcOrd="0" destOrd="0" presId="urn:microsoft.com/office/officeart/2005/8/layout/radial3"/>
    <dgm:cxn modelId="{6983B738-B11E-4CEA-A9F9-B27C80273224}" type="presParOf" srcId="{128BAF82-280D-46AD-9971-3BF1943A2218}" destId="{D5ECF3DC-0B8E-49EE-85BE-F973F851D2CD}" srcOrd="0" destOrd="0" presId="urn:microsoft.com/office/officeart/2005/8/layout/radial3"/>
    <dgm:cxn modelId="{F1C1C787-13B2-4892-ACF8-5CD4B1834959}" type="presParOf" srcId="{128BAF82-280D-46AD-9971-3BF1943A2218}" destId="{9CFFC5B9-ABE3-4D06-9FE4-3AA8BE0D7DBB}" srcOrd="1" destOrd="0" presId="urn:microsoft.com/office/officeart/2005/8/layout/radial3"/>
    <dgm:cxn modelId="{1E41638D-F056-4BAE-BBD3-31C3EB878BE6}" type="presParOf" srcId="{128BAF82-280D-46AD-9971-3BF1943A2218}" destId="{F82F66DB-401E-4F94-B207-531CB8C3B73A}" srcOrd="2" destOrd="0" presId="urn:microsoft.com/office/officeart/2005/8/layout/radial3"/>
    <dgm:cxn modelId="{C7BC660F-A531-4280-A154-21909B8DF988}" type="presParOf" srcId="{128BAF82-280D-46AD-9971-3BF1943A2218}" destId="{9B7E9D64-2493-4301-A244-2FE08A380662}" srcOrd="3" destOrd="0" presId="urn:microsoft.com/office/officeart/2005/8/layout/radial3"/>
    <dgm:cxn modelId="{64D80318-0D66-4552-8111-78FBA6AAC867}" type="presParOf" srcId="{128BAF82-280D-46AD-9971-3BF1943A2218}" destId="{87B59AF0-A8AC-4D46-98FF-D9FB9C8C582C}" srcOrd="4" destOrd="0" presId="urn:microsoft.com/office/officeart/2005/8/layout/radial3"/>
    <dgm:cxn modelId="{37C4A9C8-81E4-4E7E-AC90-B0F785A5ED5F}" type="presParOf" srcId="{128BAF82-280D-46AD-9971-3BF1943A2218}" destId="{8209F90D-3165-4DA3-AA3E-25399C1755B8}" srcOrd="5" destOrd="0" presId="urn:microsoft.com/office/officeart/2005/8/layout/radial3"/>
    <dgm:cxn modelId="{CC365DD5-4E1C-44D2-BD5B-C23E023F22E3}" type="presParOf" srcId="{128BAF82-280D-46AD-9971-3BF1943A2218}" destId="{A2CE9CD3-3749-4F2F-8586-AEFEBA2D161C}" srcOrd="6" destOrd="0" presId="urn:microsoft.com/office/officeart/2005/8/layout/radial3"/>
    <dgm:cxn modelId="{9A5E575B-ED23-418B-AB36-DD8A74AA584C}" type="presParOf" srcId="{128BAF82-280D-46AD-9971-3BF1943A2218}" destId="{A41299B0-46B7-4719-A3D6-6CDC4914C69F}"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CF3DC-0B8E-49EE-85BE-F973F851D2CD}">
      <dsp:nvSpPr>
        <dsp:cNvPr id="0" name=""/>
        <dsp:cNvSpPr/>
      </dsp:nvSpPr>
      <dsp:spPr>
        <a:xfrm>
          <a:off x="2085312" y="1199740"/>
          <a:ext cx="2869661" cy="2869661"/>
        </a:xfrm>
        <a:prstGeom prst="ellipse">
          <a:avLst/>
        </a:prstGeom>
        <a:solidFill>
          <a:schemeClr val="accent1">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Arial" panose="020B0604020202020204" pitchFamily="34" charset="0"/>
              <a:cs typeface="Arial" panose="020B0604020202020204" pitchFamily="34" charset="0"/>
            </a:rPr>
            <a:t>BREXIT</a:t>
          </a:r>
        </a:p>
      </dsp:txBody>
      <dsp:txXfrm>
        <a:off x="2505564" y="1619992"/>
        <a:ext cx="2029157" cy="2029157"/>
      </dsp:txXfrm>
    </dsp:sp>
    <dsp:sp modelId="{9CFFC5B9-ABE3-4D06-9FE4-3AA8BE0D7DBB}">
      <dsp:nvSpPr>
        <dsp:cNvPr id="0" name=""/>
        <dsp:cNvSpPr/>
      </dsp:nvSpPr>
      <dsp:spPr>
        <a:xfrm>
          <a:off x="2802727" y="47291"/>
          <a:ext cx="1434830" cy="1434830"/>
        </a:xfrm>
        <a:prstGeom prst="ellipse">
          <a:avLst/>
        </a:prstGeom>
        <a:solidFill>
          <a:schemeClr val="accent1">
            <a:shade val="80000"/>
            <a:alpha val="50000"/>
            <a:hueOff val="43749"/>
            <a:satOff val="-627"/>
            <a:lumOff val="365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0000"/>
              </a:solidFill>
              <a:latin typeface="Arial" panose="020B0604020202020204" pitchFamily="34" charset="0"/>
              <a:cs typeface="Arial" panose="020B0604020202020204" pitchFamily="34" charset="0"/>
            </a:rPr>
            <a:t>Trade</a:t>
          </a:r>
        </a:p>
      </dsp:txBody>
      <dsp:txXfrm>
        <a:off x="3012853" y="257417"/>
        <a:ext cx="1014578" cy="1014578"/>
      </dsp:txXfrm>
    </dsp:sp>
    <dsp:sp modelId="{F82F66DB-401E-4F94-B207-531CB8C3B73A}">
      <dsp:nvSpPr>
        <dsp:cNvPr id="0" name=""/>
        <dsp:cNvSpPr/>
      </dsp:nvSpPr>
      <dsp:spPr>
        <a:xfrm>
          <a:off x="4264646" y="751314"/>
          <a:ext cx="1434830" cy="1434830"/>
        </a:xfrm>
        <a:prstGeom prst="ellipse">
          <a:avLst/>
        </a:prstGeom>
        <a:solidFill>
          <a:schemeClr val="accent1">
            <a:shade val="80000"/>
            <a:alpha val="50000"/>
            <a:hueOff val="87499"/>
            <a:satOff val="-1255"/>
            <a:lumOff val="731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rgbClr val="FF0000"/>
              </a:solidFill>
              <a:latin typeface="Arial" panose="020B0604020202020204" pitchFamily="34" charset="0"/>
              <a:cs typeface="Arial" panose="020B0604020202020204" pitchFamily="34" charset="0"/>
            </a:rPr>
            <a:t>Agri</a:t>
          </a:r>
          <a:r>
            <a:rPr lang="en-US" sz="1400" b="1" kern="1200" dirty="0">
              <a:solidFill>
                <a:srgbClr val="FF0000"/>
              </a:solidFill>
              <a:latin typeface="Arial" panose="020B0604020202020204" pitchFamily="34" charset="0"/>
              <a:cs typeface="Arial" panose="020B0604020202020204" pitchFamily="34" charset="0"/>
            </a:rPr>
            <a:t> and Fisheries Sectors</a:t>
          </a:r>
        </a:p>
      </dsp:txBody>
      <dsp:txXfrm>
        <a:off x="4474772" y="961440"/>
        <a:ext cx="1014578" cy="1014578"/>
      </dsp:txXfrm>
    </dsp:sp>
    <dsp:sp modelId="{9B7E9D64-2493-4301-A244-2FE08A380662}">
      <dsp:nvSpPr>
        <dsp:cNvPr id="0" name=""/>
        <dsp:cNvSpPr/>
      </dsp:nvSpPr>
      <dsp:spPr>
        <a:xfrm>
          <a:off x="4625710" y="2333239"/>
          <a:ext cx="1434830" cy="1434830"/>
        </a:xfrm>
        <a:prstGeom prst="ellipse">
          <a:avLst/>
        </a:prstGeom>
        <a:solidFill>
          <a:schemeClr val="accent1">
            <a:shade val="80000"/>
            <a:alpha val="50000"/>
            <a:hueOff val="131248"/>
            <a:satOff val="-1882"/>
            <a:lumOff val="1097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Investment (inward and existing)</a:t>
          </a:r>
        </a:p>
      </dsp:txBody>
      <dsp:txXfrm>
        <a:off x="4835836" y="2543365"/>
        <a:ext cx="1014578" cy="1014578"/>
      </dsp:txXfrm>
    </dsp:sp>
    <dsp:sp modelId="{87B59AF0-A8AC-4D46-98FF-D9FB9C8C582C}">
      <dsp:nvSpPr>
        <dsp:cNvPr id="0" name=""/>
        <dsp:cNvSpPr/>
      </dsp:nvSpPr>
      <dsp:spPr>
        <a:xfrm>
          <a:off x="3614031" y="3601845"/>
          <a:ext cx="1434830" cy="1434830"/>
        </a:xfrm>
        <a:prstGeom prst="ellipse">
          <a:avLst/>
        </a:prstGeom>
        <a:solidFill>
          <a:schemeClr val="accent1">
            <a:shade val="80000"/>
            <a:alpha val="50000"/>
            <a:hueOff val="174998"/>
            <a:satOff val="-2510"/>
            <a:lumOff val="1463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0000"/>
              </a:solidFill>
              <a:latin typeface="Arial" panose="020B0604020202020204" pitchFamily="34" charset="0"/>
              <a:cs typeface="Arial" panose="020B0604020202020204" pitchFamily="34" charset="0"/>
            </a:rPr>
            <a:t>Funding (various EU streams)</a:t>
          </a:r>
        </a:p>
      </dsp:txBody>
      <dsp:txXfrm>
        <a:off x="3824157" y="3811971"/>
        <a:ext cx="1014578" cy="1014578"/>
      </dsp:txXfrm>
    </dsp:sp>
    <dsp:sp modelId="{8209F90D-3165-4DA3-AA3E-25399C1755B8}">
      <dsp:nvSpPr>
        <dsp:cNvPr id="0" name=""/>
        <dsp:cNvSpPr/>
      </dsp:nvSpPr>
      <dsp:spPr>
        <a:xfrm>
          <a:off x="1991423" y="3601845"/>
          <a:ext cx="1434830" cy="1434830"/>
        </a:xfrm>
        <a:prstGeom prst="ellipse">
          <a:avLst/>
        </a:prstGeom>
        <a:solidFill>
          <a:schemeClr val="accent1">
            <a:shade val="80000"/>
            <a:alpha val="50000"/>
            <a:hueOff val="218747"/>
            <a:satOff val="-3137"/>
            <a:lumOff val="1829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Tourism</a:t>
          </a:r>
        </a:p>
      </dsp:txBody>
      <dsp:txXfrm>
        <a:off x="2201549" y="3811971"/>
        <a:ext cx="1014578" cy="1014578"/>
      </dsp:txXfrm>
    </dsp:sp>
    <dsp:sp modelId="{A2CE9CD3-3749-4F2F-8586-AEFEBA2D161C}">
      <dsp:nvSpPr>
        <dsp:cNvPr id="0" name=""/>
        <dsp:cNvSpPr/>
      </dsp:nvSpPr>
      <dsp:spPr>
        <a:xfrm>
          <a:off x="979744" y="2333239"/>
          <a:ext cx="1434830" cy="1434830"/>
        </a:xfrm>
        <a:prstGeom prst="ellipse">
          <a:avLst/>
        </a:prstGeom>
        <a:solidFill>
          <a:schemeClr val="accent1">
            <a:shade val="80000"/>
            <a:alpha val="50000"/>
            <a:hueOff val="262496"/>
            <a:satOff val="-3765"/>
            <a:lumOff val="219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Consumer spending and shopping</a:t>
          </a:r>
        </a:p>
      </dsp:txBody>
      <dsp:txXfrm>
        <a:off x="1189870" y="2543365"/>
        <a:ext cx="1014578" cy="1014578"/>
      </dsp:txXfrm>
    </dsp:sp>
    <dsp:sp modelId="{A41299B0-46B7-4719-A3D6-6CDC4914C69F}">
      <dsp:nvSpPr>
        <dsp:cNvPr id="0" name=""/>
        <dsp:cNvSpPr/>
      </dsp:nvSpPr>
      <dsp:spPr>
        <a:xfrm>
          <a:off x="1340808" y="751314"/>
          <a:ext cx="1434830" cy="1434830"/>
        </a:xfrm>
        <a:prstGeom prst="ellipse">
          <a:avLst/>
        </a:prstGeom>
        <a:solidFill>
          <a:schemeClr val="accent1">
            <a:shade val="80000"/>
            <a:alpha val="50000"/>
            <a:hueOff val="306246"/>
            <a:satOff val="-4392"/>
            <a:lumOff val="256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0000"/>
              </a:solidFill>
              <a:latin typeface="Arial" panose="020B0604020202020204" pitchFamily="34" charset="0"/>
              <a:cs typeface="Arial" panose="020B0604020202020204" pitchFamily="34" charset="0"/>
            </a:rPr>
            <a:t>Migration (cross-border and inward)</a:t>
          </a:r>
        </a:p>
      </dsp:txBody>
      <dsp:txXfrm>
        <a:off x="1550934" y="961440"/>
        <a:ext cx="1014578" cy="101457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7666B817-E466-4287-94A5-E3676D685BD7}" type="datetimeFigureOut">
              <a:rPr lang="en-IE" smtClean="0"/>
              <a:pPr/>
              <a:t>04/12/2018</a:t>
            </a:fld>
            <a:endParaRPr lang="en-IE"/>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865E4151-723A-4B99-B0C8-6221C42FBE2B}" type="slidenum">
              <a:rPr lang="en-IE" smtClean="0"/>
              <a:pPr/>
              <a:t>‹#›</a:t>
            </a:fld>
            <a:endParaRPr lang="en-I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669D5F47-42BF-4950-BCDC-957BD16F8A46}" type="datetimeFigureOut">
              <a:rPr lang="en-IE" smtClean="0"/>
              <a:pPr/>
              <a:t>04/12/2018</a:t>
            </a:fld>
            <a:endParaRPr lang="en-IE"/>
          </a:p>
        </p:txBody>
      </p:sp>
      <p:sp>
        <p:nvSpPr>
          <p:cNvPr id="4" name="Slide Image Placeholder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0A43058C-58D4-4373-B742-8315602D470E}"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 </a:t>
            </a:r>
            <a:endParaRPr lang="en-IE"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endParaRPr lang="en-IE"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F50915E-4829-47AE-AFE1-13CBBEF4420B}" type="slidenum">
              <a:rPr lang="en-GB" smtClean="0"/>
              <a:pPr/>
              <a:t>1</a:t>
            </a:fld>
            <a:endParaRPr lang="en-GB"/>
          </a:p>
        </p:txBody>
      </p:sp>
    </p:spTree>
    <p:extLst>
      <p:ext uri="{BB962C8B-B14F-4D97-AF65-F5344CB8AC3E}">
        <p14:creationId xmlns:p14="http://schemas.microsoft.com/office/powerpoint/2010/main" val="1673473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0A43058C-58D4-4373-B742-8315602D470E}" type="slidenum">
              <a:rPr lang="en-IE" smtClean="0"/>
              <a:pPr/>
              <a:t>10</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0A43058C-58D4-4373-B742-8315602D470E}" type="slidenum">
              <a:rPr lang="en-IE" smtClean="0"/>
              <a:pPr/>
              <a:t>11</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0A43058C-58D4-4373-B742-8315602D470E}" type="slidenum">
              <a:rPr lang="en-IE" smtClean="0"/>
              <a:pPr/>
              <a:t>12</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50915E-4829-47AE-AFE1-13CBBEF4420B}" type="slidenum">
              <a:rPr lang="en-GB" smtClean="0"/>
              <a:pPr/>
              <a:t>13</a:t>
            </a:fld>
            <a:endParaRPr lang="en-GB"/>
          </a:p>
        </p:txBody>
      </p:sp>
    </p:spTree>
    <p:extLst>
      <p:ext uri="{BB962C8B-B14F-4D97-AF65-F5344CB8AC3E}">
        <p14:creationId xmlns:p14="http://schemas.microsoft.com/office/powerpoint/2010/main" val="1701032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4" name="Slide Number Placeholder 3"/>
          <p:cNvSpPr>
            <a:spLocks noGrp="1"/>
          </p:cNvSpPr>
          <p:nvPr>
            <p:ph type="sldNum" sz="quarter" idx="10"/>
          </p:nvPr>
        </p:nvSpPr>
        <p:spPr/>
        <p:txBody>
          <a:bodyPr/>
          <a:lstStyle/>
          <a:p>
            <a:fld id="{7F50915E-4829-47AE-AFE1-13CBBEF4420B}" type="slidenum">
              <a:rPr lang="en-GB" smtClean="0"/>
              <a:pPr/>
              <a:t>14</a:t>
            </a:fld>
            <a:endParaRPr lang="en-GB"/>
          </a:p>
        </p:txBody>
      </p:sp>
      <p:sp>
        <p:nvSpPr>
          <p:cNvPr id="5" name="Notes Placeholder 4"/>
          <p:cNvSpPr>
            <a:spLocks noGrp="1"/>
          </p:cNvSpPr>
          <p:nvPr>
            <p:ph type="body" sz="quarter" idx="11"/>
          </p:nvPr>
        </p:nvSpPr>
        <p:spPr/>
        <p:txBody>
          <a:bodyPr>
            <a:normAutofit/>
          </a:bodyPr>
          <a:lstStyle/>
          <a:p>
            <a:endParaRPr lang="en-IE"/>
          </a:p>
        </p:txBody>
      </p:sp>
    </p:spTree>
    <p:extLst>
      <p:ext uri="{BB962C8B-B14F-4D97-AF65-F5344CB8AC3E}">
        <p14:creationId xmlns:p14="http://schemas.microsoft.com/office/powerpoint/2010/main" val="1701032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4" name="Slide Number Placeholder 3"/>
          <p:cNvSpPr>
            <a:spLocks noGrp="1"/>
          </p:cNvSpPr>
          <p:nvPr>
            <p:ph type="sldNum" sz="quarter" idx="10"/>
          </p:nvPr>
        </p:nvSpPr>
        <p:spPr/>
        <p:txBody>
          <a:bodyPr/>
          <a:lstStyle/>
          <a:p>
            <a:fld id="{7F50915E-4829-47AE-AFE1-13CBBEF4420B}" type="slidenum">
              <a:rPr lang="en-GB" smtClean="0"/>
              <a:pPr/>
              <a:t>15</a:t>
            </a:fld>
            <a:endParaRPr lang="en-GB"/>
          </a:p>
        </p:txBody>
      </p:sp>
      <p:sp>
        <p:nvSpPr>
          <p:cNvPr id="5" name="Notes Placeholder 4"/>
          <p:cNvSpPr>
            <a:spLocks noGrp="1"/>
          </p:cNvSpPr>
          <p:nvPr>
            <p:ph type="body" sz="quarter" idx="11"/>
          </p:nvPr>
        </p:nvSpPr>
        <p:spPr/>
        <p:txBody>
          <a:bodyPr>
            <a:normAutofit/>
          </a:bodyPr>
          <a:lstStyle/>
          <a:p>
            <a:endParaRPr lang="en-IE"/>
          </a:p>
        </p:txBody>
      </p:sp>
    </p:spTree>
    <p:extLst>
      <p:ext uri="{BB962C8B-B14F-4D97-AF65-F5344CB8AC3E}">
        <p14:creationId xmlns:p14="http://schemas.microsoft.com/office/powerpoint/2010/main" val="1701032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4" name="Slide Number Placeholder 3"/>
          <p:cNvSpPr>
            <a:spLocks noGrp="1"/>
          </p:cNvSpPr>
          <p:nvPr>
            <p:ph type="sldNum" sz="quarter" idx="10"/>
          </p:nvPr>
        </p:nvSpPr>
        <p:spPr/>
        <p:txBody>
          <a:bodyPr/>
          <a:lstStyle/>
          <a:p>
            <a:fld id="{7F50915E-4829-47AE-AFE1-13CBBEF4420B}" type="slidenum">
              <a:rPr lang="en-GB" smtClean="0"/>
              <a:pPr/>
              <a:t>16</a:t>
            </a:fld>
            <a:endParaRPr lang="en-GB"/>
          </a:p>
        </p:txBody>
      </p:sp>
      <p:sp>
        <p:nvSpPr>
          <p:cNvPr id="5" name="Notes Placeholder 4"/>
          <p:cNvSpPr>
            <a:spLocks noGrp="1"/>
          </p:cNvSpPr>
          <p:nvPr>
            <p:ph type="body" sz="quarter" idx="11"/>
          </p:nvPr>
        </p:nvSpPr>
        <p:spPr/>
        <p:txBody>
          <a:bodyPr>
            <a:normAutofit/>
          </a:bodyPr>
          <a:lstStyle/>
          <a:p>
            <a:endParaRPr lang="en-IE"/>
          </a:p>
        </p:txBody>
      </p:sp>
    </p:spTree>
    <p:extLst>
      <p:ext uri="{BB962C8B-B14F-4D97-AF65-F5344CB8AC3E}">
        <p14:creationId xmlns:p14="http://schemas.microsoft.com/office/powerpoint/2010/main" val="1701032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4" name="Slide Number Placeholder 3"/>
          <p:cNvSpPr>
            <a:spLocks noGrp="1"/>
          </p:cNvSpPr>
          <p:nvPr>
            <p:ph type="sldNum" sz="quarter" idx="10"/>
          </p:nvPr>
        </p:nvSpPr>
        <p:spPr/>
        <p:txBody>
          <a:bodyPr/>
          <a:lstStyle/>
          <a:p>
            <a:fld id="{7F50915E-4829-47AE-AFE1-13CBBEF4420B}" type="slidenum">
              <a:rPr lang="en-GB" smtClean="0"/>
              <a:pPr/>
              <a:t>17</a:t>
            </a:fld>
            <a:endParaRPr lang="en-GB"/>
          </a:p>
        </p:txBody>
      </p:sp>
      <p:sp>
        <p:nvSpPr>
          <p:cNvPr id="5" name="Notes Placeholder 4"/>
          <p:cNvSpPr>
            <a:spLocks noGrp="1"/>
          </p:cNvSpPr>
          <p:nvPr>
            <p:ph type="body" sz="quarter" idx="11"/>
          </p:nvPr>
        </p:nvSpPr>
        <p:spPr/>
        <p:txBody>
          <a:bodyPr>
            <a:normAutofit/>
          </a:bodyPr>
          <a:lstStyle/>
          <a:p>
            <a:endParaRPr lang="en-IE"/>
          </a:p>
        </p:txBody>
      </p:sp>
    </p:spTree>
    <p:extLst>
      <p:ext uri="{BB962C8B-B14F-4D97-AF65-F5344CB8AC3E}">
        <p14:creationId xmlns:p14="http://schemas.microsoft.com/office/powerpoint/2010/main" val="1701032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4" name="Slide Number Placeholder 3"/>
          <p:cNvSpPr>
            <a:spLocks noGrp="1"/>
          </p:cNvSpPr>
          <p:nvPr>
            <p:ph type="sldNum" sz="quarter" idx="10"/>
          </p:nvPr>
        </p:nvSpPr>
        <p:spPr/>
        <p:txBody>
          <a:bodyPr/>
          <a:lstStyle/>
          <a:p>
            <a:fld id="{7F50915E-4829-47AE-AFE1-13CBBEF4420B}" type="slidenum">
              <a:rPr lang="en-GB" smtClean="0"/>
              <a:pPr/>
              <a:t>18</a:t>
            </a:fld>
            <a:endParaRPr lang="en-GB"/>
          </a:p>
        </p:txBody>
      </p:sp>
      <p:sp>
        <p:nvSpPr>
          <p:cNvPr id="5" name="Notes Placeholder 4"/>
          <p:cNvSpPr>
            <a:spLocks noGrp="1"/>
          </p:cNvSpPr>
          <p:nvPr>
            <p:ph type="body" sz="quarter" idx="11"/>
          </p:nvPr>
        </p:nvSpPr>
        <p:spPr/>
        <p:txBody>
          <a:bodyPr>
            <a:normAutofit/>
          </a:bodyPr>
          <a:lstStyle/>
          <a:p>
            <a:endParaRPr lang="en-IE"/>
          </a:p>
        </p:txBody>
      </p:sp>
    </p:spTree>
    <p:extLst>
      <p:ext uri="{BB962C8B-B14F-4D97-AF65-F5344CB8AC3E}">
        <p14:creationId xmlns:p14="http://schemas.microsoft.com/office/powerpoint/2010/main" val="1701032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50915E-4829-47AE-AFE1-13CBBEF4420B}" type="slidenum">
              <a:rPr lang="en-GB" smtClean="0"/>
              <a:pPr/>
              <a:t>19</a:t>
            </a:fld>
            <a:endParaRPr lang="en-GB"/>
          </a:p>
        </p:txBody>
      </p:sp>
    </p:spTree>
    <p:extLst>
      <p:ext uri="{BB962C8B-B14F-4D97-AF65-F5344CB8AC3E}">
        <p14:creationId xmlns:p14="http://schemas.microsoft.com/office/powerpoint/2010/main" val="167347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50915E-4829-47AE-AFE1-13CBBEF4420B}" type="slidenum">
              <a:rPr lang="en-GB" smtClean="0"/>
              <a:pPr/>
              <a:t>2</a:t>
            </a:fld>
            <a:endParaRPr lang="en-GB" dirty="0"/>
          </a:p>
        </p:txBody>
      </p:sp>
    </p:spTree>
    <p:extLst>
      <p:ext uri="{BB962C8B-B14F-4D97-AF65-F5344CB8AC3E}">
        <p14:creationId xmlns:p14="http://schemas.microsoft.com/office/powerpoint/2010/main" val="1701032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50915E-4829-47AE-AFE1-13CBBEF4420B}" type="slidenum">
              <a:rPr lang="en-GB" smtClean="0"/>
              <a:pPr/>
              <a:t>20</a:t>
            </a:fld>
            <a:endParaRPr lang="en-GB"/>
          </a:p>
        </p:txBody>
      </p:sp>
    </p:spTree>
    <p:extLst>
      <p:ext uri="{BB962C8B-B14F-4D97-AF65-F5344CB8AC3E}">
        <p14:creationId xmlns:p14="http://schemas.microsoft.com/office/powerpoint/2010/main" val="1673473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50915E-4829-47AE-AFE1-13CBBEF4420B}" type="slidenum">
              <a:rPr lang="en-GB" smtClean="0"/>
              <a:pPr/>
              <a:t>21</a:t>
            </a:fld>
            <a:endParaRPr lang="en-GB"/>
          </a:p>
        </p:txBody>
      </p:sp>
    </p:spTree>
    <p:extLst>
      <p:ext uri="{BB962C8B-B14F-4D97-AF65-F5344CB8AC3E}">
        <p14:creationId xmlns:p14="http://schemas.microsoft.com/office/powerpoint/2010/main" val="1673473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50915E-4829-47AE-AFE1-13CBBEF4420B}" type="slidenum">
              <a:rPr lang="en-GB" smtClean="0"/>
              <a:pPr/>
              <a:t>22</a:t>
            </a:fld>
            <a:endParaRPr lang="en-GB"/>
          </a:p>
        </p:txBody>
      </p:sp>
    </p:spTree>
    <p:extLst>
      <p:ext uri="{BB962C8B-B14F-4D97-AF65-F5344CB8AC3E}">
        <p14:creationId xmlns:p14="http://schemas.microsoft.com/office/powerpoint/2010/main" val="1673473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50915E-4829-47AE-AFE1-13CBBEF4420B}" type="slidenum">
              <a:rPr lang="en-GB" smtClean="0"/>
              <a:pPr/>
              <a:t>23</a:t>
            </a:fld>
            <a:endParaRPr lang="en-GB"/>
          </a:p>
        </p:txBody>
      </p:sp>
    </p:spTree>
    <p:extLst>
      <p:ext uri="{BB962C8B-B14F-4D97-AF65-F5344CB8AC3E}">
        <p14:creationId xmlns:p14="http://schemas.microsoft.com/office/powerpoint/2010/main" val="1673473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0A43058C-58D4-4373-B742-8315602D470E}" type="slidenum">
              <a:rPr lang="en-IE" smtClean="0"/>
              <a:pPr/>
              <a:t>24</a:t>
            </a:fld>
            <a:endParaRPr lang="en-I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0A43058C-58D4-4373-B742-8315602D470E}" type="slidenum">
              <a:rPr lang="en-IE" smtClean="0"/>
              <a:pPr/>
              <a:t>25</a:t>
            </a:fld>
            <a:endParaRPr lang="en-I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50915E-4829-47AE-AFE1-13CBBEF4420B}" type="slidenum">
              <a:rPr lang="en-GB" smtClean="0"/>
              <a:pPr/>
              <a:t>26</a:t>
            </a:fld>
            <a:endParaRPr lang="en-GB"/>
          </a:p>
        </p:txBody>
      </p:sp>
    </p:spTree>
    <p:extLst>
      <p:ext uri="{BB962C8B-B14F-4D97-AF65-F5344CB8AC3E}">
        <p14:creationId xmlns:p14="http://schemas.microsoft.com/office/powerpoint/2010/main" val="1673473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 </a:t>
            </a:r>
            <a:endParaRPr lang="en-IE"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endParaRPr lang="en-IE"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F50915E-4829-47AE-AFE1-13CBBEF4420B}" type="slidenum">
              <a:rPr lang="en-GB" smtClean="0"/>
              <a:pPr/>
              <a:t>27</a:t>
            </a:fld>
            <a:endParaRPr lang="en-GB"/>
          </a:p>
        </p:txBody>
      </p:sp>
    </p:spTree>
    <p:extLst>
      <p:ext uri="{BB962C8B-B14F-4D97-AF65-F5344CB8AC3E}">
        <p14:creationId xmlns:p14="http://schemas.microsoft.com/office/powerpoint/2010/main" val="167347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50915E-4829-47AE-AFE1-13CBBEF4420B}" type="slidenum">
              <a:rPr lang="en-GB" smtClean="0"/>
              <a:pPr/>
              <a:t>3</a:t>
            </a:fld>
            <a:endParaRPr lang="en-GB" dirty="0"/>
          </a:p>
        </p:txBody>
      </p:sp>
    </p:spTree>
    <p:extLst>
      <p:ext uri="{BB962C8B-B14F-4D97-AF65-F5344CB8AC3E}">
        <p14:creationId xmlns:p14="http://schemas.microsoft.com/office/powerpoint/2010/main" val="1701032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50915E-4829-47AE-AFE1-13CBBEF4420B}" type="slidenum">
              <a:rPr lang="en-GB" smtClean="0"/>
              <a:pPr/>
              <a:t>4</a:t>
            </a:fld>
            <a:endParaRPr lang="en-GB" dirty="0"/>
          </a:p>
        </p:txBody>
      </p:sp>
    </p:spTree>
    <p:extLst>
      <p:ext uri="{BB962C8B-B14F-4D97-AF65-F5344CB8AC3E}">
        <p14:creationId xmlns:p14="http://schemas.microsoft.com/office/powerpoint/2010/main" val="170103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0A43058C-58D4-4373-B742-8315602D470E}" type="slidenum">
              <a:rPr lang="en-IE" smtClean="0"/>
              <a:pPr/>
              <a:t>5</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0A43058C-58D4-4373-B742-8315602D470E}" type="slidenum">
              <a:rPr lang="en-IE" smtClean="0"/>
              <a:pPr/>
              <a:t>6</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0A43058C-58D4-4373-B742-8315602D470E}" type="slidenum">
              <a:rPr lang="en-IE" smtClean="0"/>
              <a:pPr/>
              <a:t>7</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1F4474E-AA97-4753-A4D3-67522604868E}" type="slidenum">
              <a:rPr lang="en-IE" smtClean="0"/>
              <a:pPr/>
              <a:t>8</a:t>
            </a:fld>
            <a:endParaRPr lang="en-IE" dirty="0"/>
          </a:p>
        </p:txBody>
      </p:sp>
    </p:spTree>
    <p:extLst>
      <p:ext uri="{BB962C8B-B14F-4D97-AF65-F5344CB8AC3E}">
        <p14:creationId xmlns:p14="http://schemas.microsoft.com/office/powerpoint/2010/main" val="83559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0A43058C-58D4-4373-B742-8315602D470E}" type="slidenum">
              <a:rPr lang="en-IE" smtClean="0"/>
              <a:pPr/>
              <a:t>9</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FEDFF2A7-4C6B-4B34-8AFE-26C6F3F557DC}" type="datetimeFigureOut">
              <a:rPr lang="en-IE" smtClean="0"/>
              <a:pPr/>
              <a:t>04/12/2018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825C872-D71D-45B7-9A18-B05C6A75C712}"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EDFF2A7-4C6B-4B34-8AFE-26C6F3F557DC}" type="datetimeFigureOut">
              <a:rPr lang="en-IE" smtClean="0"/>
              <a:pPr/>
              <a:t>04/12/2018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825C872-D71D-45B7-9A18-B05C6A75C712}"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EDFF2A7-4C6B-4B34-8AFE-26C6F3F557DC}" type="datetimeFigureOut">
              <a:rPr lang="en-IE" smtClean="0"/>
              <a:pPr/>
              <a:t>04/12/2018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825C872-D71D-45B7-9A18-B05C6A75C712}"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EDFF2A7-4C6B-4B34-8AFE-26C6F3F557DC}" type="datetimeFigureOut">
              <a:rPr lang="en-IE" smtClean="0"/>
              <a:pPr/>
              <a:t>04/12/2018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825C872-D71D-45B7-9A18-B05C6A75C712}"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DFF2A7-4C6B-4B34-8AFE-26C6F3F557DC}" type="datetimeFigureOut">
              <a:rPr lang="en-IE" smtClean="0"/>
              <a:pPr/>
              <a:t>04/12/2018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825C872-D71D-45B7-9A18-B05C6A75C712}"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FEDFF2A7-4C6B-4B34-8AFE-26C6F3F557DC}" type="datetimeFigureOut">
              <a:rPr lang="en-IE" smtClean="0"/>
              <a:pPr/>
              <a:t>04/12/2018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825C872-D71D-45B7-9A18-B05C6A75C712}"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FEDFF2A7-4C6B-4B34-8AFE-26C6F3F557DC}" type="datetimeFigureOut">
              <a:rPr lang="en-IE" smtClean="0"/>
              <a:pPr/>
              <a:t>04/12/2018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825C872-D71D-45B7-9A18-B05C6A75C712}"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FEDFF2A7-4C6B-4B34-8AFE-26C6F3F557DC}" type="datetimeFigureOut">
              <a:rPr lang="en-IE" smtClean="0"/>
              <a:pPr/>
              <a:t>04/12/2018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825C872-D71D-45B7-9A18-B05C6A75C712}"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FF2A7-4C6B-4B34-8AFE-26C6F3F557DC}" type="datetimeFigureOut">
              <a:rPr lang="en-IE" smtClean="0"/>
              <a:pPr/>
              <a:t>04/12/2018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825C872-D71D-45B7-9A18-B05C6A75C712}"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DFF2A7-4C6B-4B34-8AFE-26C6F3F557DC}" type="datetimeFigureOut">
              <a:rPr lang="en-IE" smtClean="0"/>
              <a:pPr/>
              <a:t>04/12/2018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825C872-D71D-45B7-9A18-B05C6A75C712}"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DFF2A7-4C6B-4B34-8AFE-26C6F3F557DC}" type="datetimeFigureOut">
              <a:rPr lang="en-IE" smtClean="0"/>
              <a:pPr/>
              <a:t>04/12/2018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825C872-D71D-45B7-9A18-B05C6A75C712}"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FF2A7-4C6B-4B34-8AFE-26C6F3F557DC}" type="datetimeFigureOut">
              <a:rPr lang="en-IE" smtClean="0"/>
              <a:pPr/>
              <a:t>04/12/2018</a:t>
            </a:fld>
            <a:endParaRPr lang="en-I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5C872-D71D-45B7-9A18-B05C6A75C712}"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08961" y="1597152"/>
            <a:ext cx="7468887" cy="369332"/>
          </a:xfrm>
          <a:prstGeom prst="rect">
            <a:avLst/>
          </a:prstGeom>
          <a:noFill/>
        </p:spPr>
        <p:txBody>
          <a:bodyPr wrap="square" rtlCol="0">
            <a:spAutoFit/>
          </a:bodyPr>
          <a:lstStyle/>
          <a:p>
            <a:endParaRPr lang="en-GB" dirty="0"/>
          </a:p>
        </p:txBody>
      </p:sp>
      <p:pic>
        <p:nvPicPr>
          <p:cNvPr id="9" name="Picture 4" descr="Donegal Co Co (Brand) F+1"/>
          <p:cNvPicPr>
            <a:picLocks noChangeAspect="1" noChangeArrowheads="1"/>
          </p:cNvPicPr>
          <p:nvPr/>
        </p:nvPicPr>
        <p:blipFill>
          <a:blip r:embed="rId4" cstate="print"/>
          <a:srcRect/>
          <a:stretch>
            <a:fillRect/>
          </a:stretch>
        </p:blipFill>
        <p:spPr bwMode="auto">
          <a:xfrm>
            <a:off x="6168008" y="0"/>
            <a:ext cx="4368998" cy="1941078"/>
          </a:xfrm>
          <a:prstGeom prst="rect">
            <a:avLst/>
          </a:prstGeom>
          <a:noFill/>
        </p:spPr>
      </p:pic>
      <p:sp>
        <p:nvSpPr>
          <p:cNvPr id="10" name="TextBox 9"/>
          <p:cNvSpPr txBox="1"/>
          <p:nvPr/>
        </p:nvSpPr>
        <p:spPr>
          <a:xfrm>
            <a:off x="7608168" y="6165305"/>
            <a:ext cx="3419872" cy="1015663"/>
          </a:xfrm>
          <a:prstGeom prst="rect">
            <a:avLst/>
          </a:prstGeom>
          <a:noFill/>
        </p:spPr>
        <p:txBody>
          <a:bodyPr wrap="square" rtlCol="0">
            <a:spAutoFit/>
          </a:bodyPr>
          <a:lstStyle/>
          <a:p>
            <a:r>
              <a:rPr lang="en-IE" b="1" dirty="0">
                <a:solidFill>
                  <a:schemeClr val="accent3">
                    <a:lumMod val="60000"/>
                    <a:lumOff val="40000"/>
                  </a:schemeClr>
                </a:solidFill>
                <a:latin typeface="Verdana" pitchFamily="34" charset="0"/>
                <a:ea typeface="Verdana" pitchFamily="34" charset="0"/>
                <a:cs typeface="Verdana" pitchFamily="34" charset="0"/>
              </a:rPr>
              <a:t>4</a:t>
            </a:r>
            <a:r>
              <a:rPr lang="en-IE" b="1" baseline="30000" dirty="0">
                <a:solidFill>
                  <a:schemeClr val="accent3">
                    <a:lumMod val="60000"/>
                    <a:lumOff val="40000"/>
                  </a:schemeClr>
                </a:solidFill>
                <a:latin typeface="Verdana" pitchFamily="34" charset="0"/>
                <a:ea typeface="Verdana" pitchFamily="34" charset="0"/>
                <a:cs typeface="Verdana" pitchFamily="34" charset="0"/>
              </a:rPr>
              <a:t>th</a:t>
            </a:r>
            <a:r>
              <a:rPr lang="en-IE" b="1" dirty="0">
                <a:solidFill>
                  <a:schemeClr val="accent3">
                    <a:lumMod val="60000"/>
                    <a:lumOff val="40000"/>
                  </a:schemeClr>
                </a:solidFill>
                <a:latin typeface="Verdana" pitchFamily="34" charset="0"/>
                <a:ea typeface="Verdana" pitchFamily="34" charset="0"/>
                <a:cs typeface="Verdana" pitchFamily="34" charset="0"/>
              </a:rPr>
              <a:t> December 2018 </a:t>
            </a:r>
            <a:r>
              <a:rPr lang="en-IE" b="1" dirty="0">
                <a:solidFill>
                  <a:schemeClr val="bg2">
                    <a:lumMod val="25000"/>
                  </a:schemeClr>
                </a:solidFill>
                <a:latin typeface="Verdana" pitchFamily="34" charset="0"/>
                <a:ea typeface="Verdana" pitchFamily="34" charset="0"/>
                <a:cs typeface="Verdana" pitchFamily="34" charset="0"/>
              </a:rPr>
              <a:t>	</a:t>
            </a:r>
            <a:r>
              <a:rPr lang="en-IE" sz="2400" b="1" dirty="0">
                <a:solidFill>
                  <a:schemeClr val="bg2">
                    <a:lumMod val="25000"/>
                  </a:schemeClr>
                </a:solidFill>
              </a:rPr>
              <a:t>	 </a:t>
            </a:r>
            <a:r>
              <a:rPr lang="en-IE" dirty="0">
                <a:solidFill>
                  <a:schemeClr val="accent3">
                    <a:lumMod val="60000"/>
                    <a:lumOff val="40000"/>
                  </a:schemeClr>
                </a:solidFill>
              </a:rPr>
              <a:t>				</a:t>
            </a:r>
          </a:p>
        </p:txBody>
      </p:sp>
      <p:sp>
        <p:nvSpPr>
          <p:cNvPr id="11" name="Title 1"/>
          <p:cNvSpPr txBox="1">
            <a:spLocks/>
          </p:cNvSpPr>
          <p:nvPr/>
        </p:nvSpPr>
        <p:spPr>
          <a:xfrm>
            <a:off x="3647728" y="1196752"/>
            <a:ext cx="7848872" cy="5400600"/>
          </a:xfrm>
          <a:prstGeom prst="rect">
            <a:avLst/>
          </a:prstGeom>
        </p:spPr>
        <p:txBody>
          <a:bodyPr vert="horz" lIns="91440" tIns="45720" rIns="91440" bIns="45720" rtlCol="0" anchor="ctr">
            <a:normAutofit fontScale="97500"/>
          </a:bodyPr>
          <a:lstStyle/>
          <a:p>
            <a:pPr>
              <a:spcBef>
                <a:spcPct val="0"/>
              </a:spcBef>
              <a:defRPr/>
            </a:pPr>
            <a:br>
              <a:rPr lang="en-IE" sz="4400" dirty="0">
                <a:solidFill>
                  <a:schemeClr val="accent3">
                    <a:lumMod val="50000"/>
                  </a:schemeClr>
                </a:solidFill>
                <a:latin typeface="+mj-lt"/>
                <a:ea typeface="+mj-ea"/>
                <a:cs typeface="+mj-cs"/>
              </a:rPr>
            </a:br>
            <a:r>
              <a:rPr lang="en-GB" altLang="en-US" sz="3300" b="1" dirty="0" err="1">
                <a:solidFill>
                  <a:srgbClr val="278FB7"/>
                </a:solidFill>
                <a:latin typeface="Verdana" pitchFamily="34" charset="0"/>
                <a:ea typeface="Verdana" pitchFamily="34" charset="0"/>
                <a:cs typeface="Verdana" pitchFamily="34" charset="0"/>
              </a:rPr>
              <a:t>Brexit</a:t>
            </a:r>
            <a:r>
              <a:rPr lang="en-GB" altLang="en-US" sz="2700" b="1" dirty="0">
                <a:solidFill>
                  <a:schemeClr val="accent1">
                    <a:lumMod val="50000"/>
                  </a:schemeClr>
                </a:solidFill>
                <a:latin typeface="Verdana" pitchFamily="34" charset="0"/>
                <a:ea typeface="Verdana" pitchFamily="34" charset="0"/>
                <a:cs typeface="Verdana" pitchFamily="34" charset="0"/>
              </a:rPr>
              <a:t> </a:t>
            </a:r>
            <a:br>
              <a:rPr lang="en-GB" altLang="en-US" sz="2700" b="1" dirty="0">
                <a:solidFill>
                  <a:schemeClr val="accent1">
                    <a:lumMod val="50000"/>
                  </a:schemeClr>
                </a:solidFill>
                <a:latin typeface="Verdana" pitchFamily="34" charset="0"/>
                <a:ea typeface="Verdana" pitchFamily="34" charset="0"/>
                <a:cs typeface="Verdana" pitchFamily="34" charset="0"/>
              </a:rPr>
            </a:br>
            <a:br>
              <a:rPr lang="en-GB" altLang="en-US" sz="2700" b="1" dirty="0">
                <a:solidFill>
                  <a:schemeClr val="accent1">
                    <a:lumMod val="50000"/>
                  </a:schemeClr>
                </a:solidFill>
                <a:latin typeface="Verdana" pitchFamily="34" charset="0"/>
                <a:ea typeface="Verdana" pitchFamily="34" charset="0"/>
                <a:cs typeface="Verdana" pitchFamily="34" charset="0"/>
              </a:rPr>
            </a:br>
            <a:endParaRPr lang="en-GB" altLang="en-US" sz="2700" b="1" dirty="0">
              <a:solidFill>
                <a:schemeClr val="accent1">
                  <a:lumMod val="50000"/>
                </a:schemeClr>
              </a:solidFill>
              <a:latin typeface="Verdana" pitchFamily="34" charset="0"/>
              <a:ea typeface="Verdana" pitchFamily="34" charset="0"/>
              <a:cs typeface="Verdana" pitchFamily="34" charset="0"/>
            </a:endParaRPr>
          </a:p>
          <a:p>
            <a:pPr>
              <a:spcBef>
                <a:spcPct val="0"/>
              </a:spcBef>
              <a:defRPr/>
            </a:pPr>
            <a:r>
              <a:rPr lang="en-GB" altLang="en-US" sz="2700" b="1" dirty="0">
                <a:solidFill>
                  <a:schemeClr val="accent1">
                    <a:lumMod val="50000"/>
                  </a:schemeClr>
                </a:solidFill>
                <a:latin typeface="Verdana" pitchFamily="34" charset="0"/>
                <a:ea typeface="Verdana" pitchFamily="34" charset="0"/>
                <a:cs typeface="Verdana" pitchFamily="34" charset="0"/>
              </a:rPr>
              <a:t>The Particular Concerns of </a:t>
            </a:r>
          </a:p>
          <a:p>
            <a:pPr>
              <a:spcBef>
                <a:spcPct val="0"/>
              </a:spcBef>
              <a:defRPr/>
            </a:pPr>
            <a:r>
              <a:rPr lang="en-GB" altLang="en-US" sz="2700" b="1" dirty="0">
                <a:solidFill>
                  <a:schemeClr val="accent1">
                    <a:lumMod val="50000"/>
                  </a:schemeClr>
                </a:solidFill>
                <a:latin typeface="Verdana" pitchFamily="34" charset="0"/>
                <a:ea typeface="Verdana" pitchFamily="34" charset="0"/>
                <a:cs typeface="Verdana" pitchFamily="34" charset="0"/>
              </a:rPr>
              <a:t>Local Authorities </a:t>
            </a:r>
          </a:p>
          <a:p>
            <a:pPr>
              <a:spcBef>
                <a:spcPct val="0"/>
              </a:spcBef>
              <a:defRPr/>
            </a:pPr>
            <a:endParaRPr lang="en-GB" sz="2700" b="1" dirty="0">
              <a:solidFill>
                <a:schemeClr val="accent3">
                  <a:lumMod val="50000"/>
                </a:schemeClr>
              </a:solidFill>
              <a:latin typeface="Verdana" pitchFamily="34" charset="0"/>
              <a:ea typeface="Verdana" pitchFamily="34" charset="0"/>
              <a:cs typeface="Verdana" pitchFamily="34" charset="0"/>
            </a:endParaRPr>
          </a:p>
          <a:p>
            <a:pPr>
              <a:spcBef>
                <a:spcPct val="0"/>
              </a:spcBef>
              <a:defRPr/>
            </a:pPr>
            <a:br>
              <a:rPr lang="en-IE" sz="4400" dirty="0">
                <a:latin typeface="+mj-lt"/>
                <a:ea typeface="+mj-ea"/>
                <a:cs typeface="+mj-cs"/>
              </a:rPr>
            </a:br>
            <a:endParaRPr lang="en-IE" sz="4400" dirty="0">
              <a:solidFill>
                <a:schemeClr val="accent3">
                  <a:lumMod val="50000"/>
                </a:schemeClr>
              </a:solidFill>
              <a:latin typeface="+mj-lt"/>
              <a:ea typeface="+mj-ea"/>
              <a:cs typeface="+mj-cs"/>
            </a:endParaRPr>
          </a:p>
        </p:txBody>
      </p:sp>
      <p:sp>
        <p:nvSpPr>
          <p:cNvPr id="12" name="Subtitle 2"/>
          <p:cNvSpPr txBox="1">
            <a:spLocks/>
          </p:cNvSpPr>
          <p:nvPr/>
        </p:nvSpPr>
        <p:spPr>
          <a:xfrm>
            <a:off x="3719736" y="5229200"/>
            <a:ext cx="4608512" cy="908720"/>
          </a:xfrm>
          <a:prstGeom prst="rect">
            <a:avLst/>
          </a:prstGeom>
        </p:spPr>
        <p:txBody>
          <a:bodyPr vert="horz" lIns="91440" tIns="45720" rIns="91440" bIns="45720" rtlCol="0">
            <a:noAutofit/>
          </a:bodyPr>
          <a:lstStyle/>
          <a:p>
            <a:pPr marL="342900" indent="-342900">
              <a:spcBef>
                <a:spcPct val="20000"/>
              </a:spcBef>
              <a:defRPr/>
            </a:pPr>
            <a:r>
              <a:rPr lang="en-IE" altLang="en-US" sz="2000" b="1" dirty="0">
                <a:solidFill>
                  <a:srgbClr val="278FB7"/>
                </a:solidFill>
                <a:latin typeface="Verdana" pitchFamily="34" charset="0"/>
                <a:ea typeface="Verdana" pitchFamily="34" charset="0"/>
                <a:cs typeface="Verdana" pitchFamily="34" charset="0"/>
              </a:rPr>
              <a:t>Seamus Neely, Chief Executive</a:t>
            </a:r>
          </a:p>
          <a:p>
            <a:pPr marL="342900" indent="-342900">
              <a:spcBef>
                <a:spcPct val="20000"/>
              </a:spcBef>
              <a:defRPr/>
            </a:pPr>
            <a:r>
              <a:rPr lang="en-IE" altLang="en-US" sz="2000" b="1" dirty="0">
                <a:solidFill>
                  <a:srgbClr val="278FB7"/>
                </a:solidFill>
                <a:latin typeface="Verdana" pitchFamily="34" charset="0"/>
                <a:ea typeface="Verdana" pitchFamily="34" charset="0"/>
                <a:cs typeface="Verdana" pitchFamily="34" charset="0"/>
              </a:rPr>
              <a:t>Donegal County Council</a:t>
            </a:r>
          </a:p>
        </p:txBody>
      </p:sp>
    </p:spTree>
    <p:extLst>
      <p:ext uri="{BB962C8B-B14F-4D97-AF65-F5344CB8AC3E}">
        <p14:creationId xmlns:p14="http://schemas.microsoft.com/office/powerpoint/2010/main" val="2877323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667" y="-36120"/>
            <a:ext cx="9450077" cy="689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223792" y="476672"/>
            <a:ext cx="7078690" cy="677108"/>
          </a:xfrm>
          <a:prstGeom prst="rect">
            <a:avLst/>
          </a:prstGeom>
        </p:spPr>
        <p:txBody>
          <a:bodyPr wrap="square">
            <a:spAutoFit/>
          </a:bodyPr>
          <a:lstStyle/>
          <a:p>
            <a:r>
              <a:rPr lang="en-GB" sz="1900" b="1" dirty="0">
                <a:solidFill>
                  <a:srgbClr val="278FB7"/>
                </a:solidFill>
                <a:latin typeface="Verdana" pitchFamily="34" charset="0"/>
                <a:ea typeface="Verdana" pitchFamily="34" charset="0"/>
                <a:cs typeface="Verdana" pitchFamily="34" charset="0"/>
              </a:rPr>
              <a:t>People: Commuting patterns:</a:t>
            </a:r>
            <a:br>
              <a:rPr lang="en-GB" sz="1900" b="1" dirty="0">
                <a:solidFill>
                  <a:srgbClr val="278FB7"/>
                </a:solidFill>
                <a:latin typeface="Verdana" pitchFamily="34" charset="0"/>
                <a:ea typeface="Verdana" pitchFamily="34" charset="0"/>
                <a:cs typeface="Verdana" pitchFamily="34" charset="0"/>
              </a:rPr>
            </a:br>
            <a:r>
              <a:rPr lang="en-GB" sz="1900" b="1" dirty="0">
                <a:solidFill>
                  <a:srgbClr val="278FB7"/>
                </a:solidFill>
                <a:latin typeface="Verdana" pitchFamily="34" charset="0"/>
                <a:ea typeface="Verdana" pitchFamily="34" charset="0"/>
                <a:cs typeface="Verdana" pitchFamily="34" charset="0"/>
              </a:rPr>
              <a:t>Republic of Ireland inward to Northern Ireland </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6050" t="-910" r="48271" b="54499"/>
          <a:stretch/>
        </p:blipFill>
        <p:spPr>
          <a:xfrm>
            <a:off x="3833322" y="1469571"/>
            <a:ext cx="4638766" cy="4093029"/>
          </a:xfrm>
          <a:prstGeom prst="rect">
            <a:avLst/>
          </a:prstGeom>
        </p:spPr>
      </p:pic>
      <p:sp>
        <p:nvSpPr>
          <p:cNvPr id="7" name="TextBox 6"/>
          <p:cNvSpPr txBox="1"/>
          <p:nvPr/>
        </p:nvSpPr>
        <p:spPr>
          <a:xfrm>
            <a:off x="8215024" y="4599195"/>
            <a:ext cx="2893847" cy="338554"/>
          </a:xfrm>
          <a:prstGeom prst="rect">
            <a:avLst/>
          </a:prstGeom>
          <a:noFill/>
        </p:spPr>
        <p:txBody>
          <a:bodyPr wrap="square" rtlCol="0">
            <a:spAutoFit/>
          </a:bodyPr>
          <a:lstStyle/>
          <a:p>
            <a:pPr>
              <a:buClr>
                <a:srgbClr val="C00000"/>
              </a:buClr>
              <a:buSzPct val="111000"/>
            </a:pPr>
            <a:r>
              <a:rPr lang="en-GB" sz="1600" dirty="0"/>
              <a:t>Origin of RoI commuter</a:t>
            </a:r>
            <a:endParaRPr lang="en-GB" dirty="0"/>
          </a:p>
        </p:txBody>
      </p:sp>
      <p:sp>
        <p:nvSpPr>
          <p:cNvPr id="9" name="TextBox 8"/>
          <p:cNvSpPr txBox="1"/>
          <p:nvPr/>
        </p:nvSpPr>
        <p:spPr>
          <a:xfrm>
            <a:off x="3341914" y="5781286"/>
            <a:ext cx="4873109" cy="338554"/>
          </a:xfrm>
          <a:prstGeom prst="rect">
            <a:avLst/>
          </a:prstGeom>
          <a:noFill/>
        </p:spPr>
        <p:txBody>
          <a:bodyPr wrap="square" rtlCol="0">
            <a:spAutoFit/>
          </a:bodyPr>
          <a:lstStyle/>
          <a:p>
            <a:r>
              <a:rPr lang="en-GB" sz="1600" dirty="0">
                <a:solidFill>
                  <a:schemeClr val="tx1">
                    <a:lumMod val="65000"/>
                    <a:lumOff val="35000"/>
                  </a:schemeClr>
                </a:solidFill>
              </a:rPr>
              <a:t>All Ireland Research Observatory, Census 2011 data</a:t>
            </a:r>
          </a:p>
        </p:txBody>
      </p:sp>
      <p:sp>
        <p:nvSpPr>
          <p:cNvPr id="10" name="Oval 9"/>
          <p:cNvSpPr/>
          <p:nvPr/>
        </p:nvSpPr>
        <p:spPr>
          <a:xfrm>
            <a:off x="8029758" y="4708676"/>
            <a:ext cx="100944" cy="119592"/>
          </a:xfrm>
          <a:prstGeom prst="ellipse">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8049839" y="5089234"/>
            <a:ext cx="100944" cy="134404"/>
          </a:xfrm>
          <a:prstGeom prst="ellipse">
            <a:avLst/>
          </a:prstGeom>
          <a:solidFill>
            <a:srgbClr val="3BF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8215022" y="4992246"/>
            <a:ext cx="2591222" cy="338554"/>
          </a:xfrm>
          <a:prstGeom prst="rect">
            <a:avLst/>
          </a:prstGeom>
        </p:spPr>
        <p:txBody>
          <a:bodyPr wrap="none">
            <a:spAutoFit/>
          </a:bodyPr>
          <a:lstStyle/>
          <a:p>
            <a:pPr marL="0" lvl="1"/>
            <a:r>
              <a:rPr lang="en-GB" sz="1600" dirty="0"/>
              <a:t>Destination of RoI commuter</a:t>
            </a:r>
          </a:p>
        </p:txBody>
      </p:sp>
      <p:sp>
        <p:nvSpPr>
          <p:cNvPr id="4" name="TextBox 3"/>
          <p:cNvSpPr txBox="1"/>
          <p:nvPr/>
        </p:nvSpPr>
        <p:spPr>
          <a:xfrm>
            <a:off x="8382001" y="5410200"/>
            <a:ext cx="195943"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50790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924" y="0"/>
            <a:ext cx="94500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169230" y="246566"/>
            <a:ext cx="6808402" cy="584775"/>
          </a:xfrm>
          <a:prstGeom prst="rect">
            <a:avLst/>
          </a:prstGeom>
          <a:noFill/>
        </p:spPr>
        <p:txBody>
          <a:bodyPr wrap="square" rtlCol="0">
            <a:spAutoFit/>
          </a:bodyPr>
          <a:lstStyle/>
          <a:p>
            <a:pPr>
              <a:buSzPts val="2400"/>
            </a:pPr>
            <a:endParaRPr lang="en-GB" sz="3200" dirty="0">
              <a:solidFill>
                <a:srgbClr val="278FB7"/>
              </a:solidFill>
            </a:endParaRPr>
          </a:p>
        </p:txBody>
      </p:sp>
      <p:sp>
        <p:nvSpPr>
          <p:cNvPr id="5" name="TextBox 4"/>
          <p:cNvSpPr txBox="1"/>
          <p:nvPr/>
        </p:nvSpPr>
        <p:spPr>
          <a:xfrm>
            <a:off x="3129195" y="5202109"/>
            <a:ext cx="3351270" cy="1046440"/>
          </a:xfrm>
          <a:prstGeom prst="rect">
            <a:avLst/>
          </a:prstGeom>
          <a:noFill/>
        </p:spPr>
        <p:txBody>
          <a:bodyPr wrap="square" rtlCol="0">
            <a:spAutoFit/>
          </a:bodyPr>
          <a:lstStyle/>
          <a:p>
            <a:pPr lvl="1">
              <a:lnSpc>
                <a:spcPct val="120000"/>
              </a:lnSpc>
              <a:spcBef>
                <a:spcPct val="0"/>
              </a:spcBef>
              <a:defRPr/>
            </a:pPr>
            <a:endParaRPr lang="en-GB" altLang="en-US" sz="2000" b="1" i="1" dirty="0">
              <a:solidFill>
                <a:srgbClr val="002060"/>
              </a:solidFill>
              <a:latin typeface="Arial" panose="020B0604020202020204" pitchFamily="34" charset="0"/>
              <a:ea typeface="Segoe UI" panose="020B0502040204020203" pitchFamily="34" charset="0"/>
              <a:cs typeface="Arial" panose="020B0604020202020204" pitchFamily="34" charset="0"/>
            </a:endParaRPr>
          </a:p>
          <a:p>
            <a:pPr marL="0" lvl="1" algn="ctr"/>
            <a:endParaRPr lang="en-GB" altLang="en-US" sz="2000" b="1" i="1" dirty="0">
              <a:solidFill>
                <a:schemeClr val="accent5">
                  <a:lumMod val="50000"/>
                </a:schemeClr>
              </a:solidFill>
              <a:latin typeface="Arial" panose="020B0604020202020204" pitchFamily="34" charset="0"/>
              <a:ea typeface="Segoe UI" panose="020B0502040204020203" pitchFamily="34" charset="0"/>
              <a:cs typeface="Arial" panose="020B0604020202020204" pitchFamily="34" charset="0"/>
            </a:endParaRPr>
          </a:p>
          <a:p>
            <a:endParaRPr lang="en-GB" dirty="0"/>
          </a:p>
        </p:txBody>
      </p:sp>
      <p:sp>
        <p:nvSpPr>
          <p:cNvPr id="2" name="TextBox 1"/>
          <p:cNvSpPr txBox="1"/>
          <p:nvPr/>
        </p:nvSpPr>
        <p:spPr>
          <a:xfrm>
            <a:off x="3719736" y="980729"/>
            <a:ext cx="7488832" cy="4247317"/>
          </a:xfrm>
          <a:prstGeom prst="rect">
            <a:avLst/>
          </a:prstGeom>
          <a:noFill/>
        </p:spPr>
        <p:txBody>
          <a:bodyPr wrap="square" rtlCol="0">
            <a:spAutoFit/>
          </a:bodyPr>
          <a:lstStyle/>
          <a:p>
            <a:endParaRPr lang="en-IE"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IE" dirty="0"/>
          </a:p>
          <a:p>
            <a:r>
              <a:rPr lang="en-GB" dirty="0"/>
              <a:t> </a:t>
            </a:r>
            <a:endParaRPr lang="en-IE" dirty="0"/>
          </a:p>
          <a:p>
            <a:r>
              <a:rPr lang="en-GB" dirty="0"/>
              <a:t>  </a:t>
            </a:r>
            <a:endParaRPr lang="en-IE" dirty="0"/>
          </a:p>
          <a:p>
            <a:endParaRPr lang="en-IE" dirty="0"/>
          </a:p>
          <a:p>
            <a:endParaRPr lang="en-GB" dirty="0"/>
          </a:p>
          <a:p>
            <a:endParaRPr lang="en-GB" dirty="0"/>
          </a:p>
          <a:p>
            <a:r>
              <a:rPr lang="en-GB" dirty="0"/>
              <a:t> </a:t>
            </a:r>
            <a:endParaRPr lang="en-GB" altLang="en-US" sz="2400" dirty="0">
              <a:solidFill>
                <a:schemeClr val="accent1">
                  <a:lumMod val="75000"/>
                </a:schemeClr>
              </a:solidFill>
              <a:ea typeface="Segoe UI" panose="020B0502040204020203" pitchFamily="34" charset="0"/>
            </a:endParaRPr>
          </a:p>
        </p:txBody>
      </p:sp>
      <p:sp>
        <p:nvSpPr>
          <p:cNvPr id="8" name="Rectangle 7"/>
          <p:cNvSpPr/>
          <p:nvPr/>
        </p:nvSpPr>
        <p:spPr>
          <a:xfrm>
            <a:off x="4943872" y="188640"/>
            <a:ext cx="5400600" cy="1569660"/>
          </a:xfrm>
          <a:prstGeom prst="rect">
            <a:avLst/>
          </a:prstGeom>
        </p:spPr>
        <p:txBody>
          <a:bodyPr wrap="square">
            <a:spAutoFit/>
          </a:bodyPr>
          <a:lstStyle/>
          <a:p>
            <a:endParaRPr lang="en-GB" altLang="en-US" sz="32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IE" altLang="en-US" sz="32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GB" altLang="en-US" sz="3200" b="1" dirty="0">
              <a:solidFill>
                <a:srgbClr val="278FB7"/>
              </a:solidFill>
              <a:latin typeface="Arial" panose="020B0604020202020204" pitchFamily="34" charset="0"/>
              <a:ea typeface="Segoe UI" panose="020B0502040204020203" pitchFamily="34" charset="0"/>
              <a:cs typeface="Arial" panose="020B0604020202020204" pitchFamily="34" charset="0"/>
            </a:endParaRPr>
          </a:p>
        </p:txBody>
      </p:sp>
      <p:sp>
        <p:nvSpPr>
          <p:cNvPr id="13" name="TextBox 12"/>
          <p:cNvSpPr txBox="1"/>
          <p:nvPr/>
        </p:nvSpPr>
        <p:spPr>
          <a:xfrm>
            <a:off x="4151784" y="332656"/>
            <a:ext cx="6696744" cy="1308050"/>
          </a:xfrm>
          <a:prstGeom prst="rect">
            <a:avLst/>
          </a:prstGeom>
          <a:noFill/>
        </p:spPr>
        <p:txBody>
          <a:bodyPr wrap="square" rtlCol="0">
            <a:spAutoFit/>
          </a:bodyPr>
          <a:lstStyle/>
          <a:p>
            <a:r>
              <a:rPr lang="en-GB" sz="2300" b="1" dirty="0">
                <a:solidFill>
                  <a:srgbClr val="278FB7"/>
                </a:solidFill>
                <a:latin typeface="Verdana" pitchFamily="34" charset="0"/>
                <a:ea typeface="Verdana" pitchFamily="34" charset="0"/>
                <a:cs typeface="Verdana" pitchFamily="34" charset="0"/>
              </a:rPr>
              <a:t>People: </a:t>
            </a:r>
          </a:p>
          <a:p>
            <a:endParaRPr lang="en-GB" sz="1000" b="1" dirty="0">
              <a:solidFill>
                <a:srgbClr val="278FB7"/>
              </a:solidFill>
              <a:latin typeface="Verdana" pitchFamily="34" charset="0"/>
              <a:ea typeface="Verdana" pitchFamily="34" charset="0"/>
              <a:cs typeface="Verdana" pitchFamily="34" charset="0"/>
            </a:endParaRPr>
          </a:p>
          <a:p>
            <a:r>
              <a:rPr lang="en-GB" b="1" dirty="0">
                <a:solidFill>
                  <a:srgbClr val="278FB7"/>
                </a:solidFill>
                <a:latin typeface="Verdana" pitchFamily="34" charset="0"/>
                <a:ea typeface="Verdana" pitchFamily="34" charset="0"/>
                <a:cs typeface="Verdana" pitchFamily="34" charset="0"/>
              </a:rPr>
              <a:t>Annual Average Daily Traffic Flows (AADT), </a:t>
            </a:r>
          </a:p>
          <a:p>
            <a:endParaRPr lang="en-GB" sz="1000" b="1" dirty="0">
              <a:solidFill>
                <a:srgbClr val="278FB7"/>
              </a:solidFill>
              <a:latin typeface="Verdana" pitchFamily="34" charset="0"/>
              <a:ea typeface="Verdana" pitchFamily="34" charset="0"/>
              <a:cs typeface="Verdana" pitchFamily="34" charset="0"/>
            </a:endParaRPr>
          </a:p>
          <a:p>
            <a:r>
              <a:rPr lang="en-GB" b="1" dirty="0">
                <a:solidFill>
                  <a:srgbClr val="278FB7"/>
                </a:solidFill>
                <a:latin typeface="Verdana" pitchFamily="34" charset="0"/>
                <a:ea typeface="Verdana" pitchFamily="34" charset="0"/>
                <a:cs typeface="Verdana" pitchFamily="34" charset="0"/>
              </a:rPr>
              <a:t>Northern Ireland Border Roads, 2015 </a:t>
            </a:r>
          </a:p>
        </p:txBody>
      </p:sp>
      <p:pic>
        <p:nvPicPr>
          <p:cNvPr id="1028" name="Picture 4"/>
          <p:cNvPicPr>
            <a:picLocks noChangeAspect="1" noChangeArrowheads="1"/>
          </p:cNvPicPr>
          <p:nvPr/>
        </p:nvPicPr>
        <p:blipFill>
          <a:blip r:embed="rId4" cstate="print"/>
          <a:srcRect/>
          <a:stretch>
            <a:fillRect/>
          </a:stretch>
        </p:blipFill>
        <p:spPr bwMode="auto">
          <a:xfrm>
            <a:off x="3431705" y="1844824"/>
            <a:ext cx="7094173" cy="3384376"/>
          </a:xfrm>
          <a:prstGeom prst="rect">
            <a:avLst/>
          </a:prstGeom>
          <a:noFill/>
          <a:ln w="9525">
            <a:noFill/>
            <a:miter lim="800000"/>
            <a:headEnd/>
            <a:tailEnd/>
          </a:ln>
        </p:spPr>
      </p:pic>
    </p:spTree>
    <p:extLst>
      <p:ext uri="{BB962C8B-B14F-4D97-AF65-F5344CB8AC3E}">
        <p14:creationId xmlns:p14="http://schemas.microsoft.com/office/powerpoint/2010/main" val="118299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924" y="0"/>
            <a:ext cx="94500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169230" y="246566"/>
            <a:ext cx="6808402" cy="1384995"/>
          </a:xfrm>
          <a:prstGeom prst="rect">
            <a:avLst/>
          </a:prstGeom>
          <a:noFill/>
        </p:spPr>
        <p:txBody>
          <a:bodyPr wrap="square" rtlCol="0">
            <a:spAutoFit/>
          </a:bodyPr>
          <a:lstStyle/>
          <a:p>
            <a:pPr>
              <a:buSzPts val="2400"/>
            </a:pPr>
            <a:r>
              <a:rPr lang="en-GB" altLang="en-US" sz="2800" b="1" dirty="0">
                <a:solidFill>
                  <a:srgbClr val="278FB7"/>
                </a:solidFill>
                <a:latin typeface="Verdana" pitchFamily="34" charset="0"/>
                <a:ea typeface="Verdana" pitchFamily="34" charset="0"/>
                <a:cs typeface="Verdana" pitchFamily="34" charset="0"/>
              </a:rPr>
              <a:t>Communicating and Listening:</a:t>
            </a:r>
          </a:p>
          <a:p>
            <a:pPr>
              <a:buSzPts val="2400"/>
            </a:pPr>
            <a:r>
              <a:rPr lang="en-GB" altLang="en-US" sz="2800" b="1" dirty="0">
                <a:solidFill>
                  <a:srgbClr val="278FB7"/>
                </a:solidFill>
                <a:latin typeface="Verdana" pitchFamily="34" charset="0"/>
                <a:ea typeface="Verdana" pitchFamily="34" charset="0"/>
                <a:cs typeface="Verdana" pitchFamily="34" charset="0"/>
              </a:rPr>
              <a:t>Stakeholder Consultation </a:t>
            </a:r>
          </a:p>
          <a:p>
            <a:pPr>
              <a:buSzPts val="2400"/>
            </a:pPr>
            <a:r>
              <a:rPr lang="en-GB" altLang="en-US" sz="2800" b="1" dirty="0">
                <a:solidFill>
                  <a:srgbClr val="278FB7"/>
                </a:solidFill>
                <a:latin typeface="Verdana" pitchFamily="34" charset="0"/>
                <a:ea typeface="Verdana" pitchFamily="34" charset="0"/>
                <a:cs typeface="Verdana" pitchFamily="34" charset="0"/>
              </a:rPr>
              <a:t>North and South</a:t>
            </a:r>
            <a:endParaRPr lang="en-GB" sz="2800" dirty="0">
              <a:solidFill>
                <a:srgbClr val="278FB7"/>
              </a:solidFill>
              <a:latin typeface="Verdana" pitchFamily="34" charset="0"/>
              <a:ea typeface="Verdana" pitchFamily="34" charset="0"/>
              <a:cs typeface="Verdana" pitchFamily="34" charset="0"/>
            </a:endParaRPr>
          </a:p>
        </p:txBody>
      </p:sp>
      <p:sp>
        <p:nvSpPr>
          <p:cNvPr id="5" name="TextBox 4"/>
          <p:cNvSpPr txBox="1"/>
          <p:nvPr/>
        </p:nvSpPr>
        <p:spPr>
          <a:xfrm>
            <a:off x="3129195" y="5202109"/>
            <a:ext cx="3351270" cy="1046440"/>
          </a:xfrm>
          <a:prstGeom prst="rect">
            <a:avLst/>
          </a:prstGeom>
          <a:noFill/>
        </p:spPr>
        <p:txBody>
          <a:bodyPr wrap="square" rtlCol="0">
            <a:spAutoFit/>
          </a:bodyPr>
          <a:lstStyle/>
          <a:p>
            <a:pPr lvl="1">
              <a:lnSpc>
                <a:spcPct val="120000"/>
              </a:lnSpc>
              <a:spcBef>
                <a:spcPct val="0"/>
              </a:spcBef>
              <a:defRPr/>
            </a:pPr>
            <a:endParaRPr lang="en-GB" altLang="en-US" sz="2000" b="1" i="1" dirty="0">
              <a:solidFill>
                <a:srgbClr val="002060"/>
              </a:solidFill>
              <a:latin typeface="Arial" panose="020B0604020202020204" pitchFamily="34" charset="0"/>
              <a:ea typeface="Segoe UI" panose="020B0502040204020203" pitchFamily="34" charset="0"/>
              <a:cs typeface="Arial" panose="020B0604020202020204" pitchFamily="34" charset="0"/>
            </a:endParaRPr>
          </a:p>
          <a:p>
            <a:pPr marL="0" lvl="1" algn="ctr"/>
            <a:endParaRPr lang="en-GB" altLang="en-US" sz="2000" b="1" i="1" dirty="0">
              <a:solidFill>
                <a:schemeClr val="accent5">
                  <a:lumMod val="50000"/>
                </a:schemeClr>
              </a:solidFill>
              <a:latin typeface="Arial" panose="020B0604020202020204" pitchFamily="34" charset="0"/>
              <a:ea typeface="Segoe UI" panose="020B0502040204020203" pitchFamily="34" charset="0"/>
              <a:cs typeface="Arial" panose="020B0604020202020204" pitchFamily="34" charset="0"/>
            </a:endParaRPr>
          </a:p>
          <a:p>
            <a:endParaRPr lang="en-GB" dirty="0"/>
          </a:p>
        </p:txBody>
      </p:sp>
      <p:sp>
        <p:nvSpPr>
          <p:cNvPr id="2" name="TextBox 1"/>
          <p:cNvSpPr txBox="1"/>
          <p:nvPr/>
        </p:nvSpPr>
        <p:spPr>
          <a:xfrm>
            <a:off x="3573303" y="1984627"/>
            <a:ext cx="7216484" cy="4007251"/>
          </a:xfrm>
          <a:prstGeom prst="rect">
            <a:avLst/>
          </a:prstGeom>
          <a:noFill/>
        </p:spPr>
        <p:txBody>
          <a:bodyPr wrap="square" rtlCol="0">
            <a:spAutoFit/>
          </a:bodyPr>
          <a:lstStyle/>
          <a:p>
            <a:pPr marL="449263" lvl="2" indent="-263525">
              <a:lnSpc>
                <a:spcPct val="120000"/>
              </a:lnSpc>
              <a:spcBef>
                <a:spcPct val="0"/>
              </a:spcBef>
              <a:buFontTx/>
              <a:buChar char="-"/>
              <a:defRPr/>
            </a:pPr>
            <a:r>
              <a:rPr lang="en-GB" altLang="en-US" sz="2400" b="1" dirty="0">
                <a:solidFill>
                  <a:schemeClr val="accent1">
                    <a:lumMod val="50000"/>
                  </a:schemeClr>
                </a:solidFill>
                <a:latin typeface="Verdana" pitchFamily="34" charset="0"/>
                <a:ea typeface="Verdana" pitchFamily="34" charset="0"/>
                <a:cs typeface="Verdana" pitchFamily="34" charset="0"/>
              </a:rPr>
              <a:t>Agriculture/Fishing/Aquaculture</a:t>
            </a:r>
          </a:p>
          <a:p>
            <a:pPr marL="449263" lvl="2" indent="-263525">
              <a:lnSpc>
                <a:spcPct val="120000"/>
              </a:lnSpc>
              <a:spcBef>
                <a:spcPct val="0"/>
              </a:spcBef>
              <a:buFontTx/>
              <a:buChar char="-"/>
              <a:defRPr/>
            </a:pPr>
            <a:r>
              <a:rPr lang="en-GB" altLang="en-US" sz="2400" b="1" dirty="0">
                <a:solidFill>
                  <a:schemeClr val="accent1">
                    <a:lumMod val="50000"/>
                  </a:schemeClr>
                </a:solidFill>
                <a:latin typeface="Verdana" pitchFamily="34" charset="0"/>
                <a:ea typeface="Verdana" pitchFamily="34" charset="0"/>
                <a:cs typeface="Verdana" pitchFamily="34" charset="0"/>
              </a:rPr>
              <a:t>Construction</a:t>
            </a:r>
          </a:p>
          <a:p>
            <a:pPr marL="449263" lvl="2" indent="-263525">
              <a:lnSpc>
                <a:spcPct val="120000"/>
              </a:lnSpc>
              <a:spcBef>
                <a:spcPct val="0"/>
              </a:spcBef>
              <a:buFontTx/>
              <a:buChar char="-"/>
              <a:defRPr/>
            </a:pPr>
            <a:r>
              <a:rPr lang="en-GB" altLang="en-US" sz="2400" b="1" dirty="0">
                <a:solidFill>
                  <a:schemeClr val="accent1">
                    <a:lumMod val="50000"/>
                  </a:schemeClr>
                </a:solidFill>
                <a:latin typeface="Verdana" pitchFamily="34" charset="0"/>
                <a:ea typeface="Verdana" pitchFamily="34" charset="0"/>
                <a:cs typeface="Verdana" pitchFamily="34" charset="0"/>
              </a:rPr>
              <a:t>Manufacturing</a:t>
            </a:r>
          </a:p>
          <a:p>
            <a:pPr marL="449263" lvl="2" indent="-263525">
              <a:lnSpc>
                <a:spcPct val="120000"/>
              </a:lnSpc>
              <a:spcBef>
                <a:spcPct val="0"/>
              </a:spcBef>
              <a:buFontTx/>
              <a:buChar char="-"/>
              <a:defRPr/>
            </a:pPr>
            <a:r>
              <a:rPr lang="en-GB" altLang="en-US" sz="2400" b="1" dirty="0">
                <a:solidFill>
                  <a:schemeClr val="accent1">
                    <a:lumMod val="50000"/>
                  </a:schemeClr>
                </a:solidFill>
                <a:latin typeface="Verdana" pitchFamily="34" charset="0"/>
                <a:ea typeface="Verdana" pitchFamily="34" charset="0"/>
                <a:cs typeface="Verdana" pitchFamily="34" charset="0"/>
              </a:rPr>
              <a:t>Retail</a:t>
            </a:r>
          </a:p>
          <a:p>
            <a:pPr marL="449263" lvl="2" indent="-263525">
              <a:lnSpc>
                <a:spcPct val="120000"/>
              </a:lnSpc>
              <a:spcBef>
                <a:spcPct val="0"/>
              </a:spcBef>
              <a:buFontTx/>
              <a:buChar char="-"/>
              <a:defRPr/>
            </a:pPr>
            <a:r>
              <a:rPr lang="en-GB" altLang="en-US" sz="2400" b="1" dirty="0">
                <a:solidFill>
                  <a:schemeClr val="accent1">
                    <a:lumMod val="50000"/>
                  </a:schemeClr>
                </a:solidFill>
                <a:latin typeface="Verdana" pitchFamily="34" charset="0"/>
                <a:ea typeface="Verdana" pitchFamily="34" charset="0"/>
                <a:cs typeface="Verdana" pitchFamily="34" charset="0"/>
              </a:rPr>
              <a:t>Traded Services</a:t>
            </a:r>
          </a:p>
          <a:p>
            <a:pPr marL="449263" lvl="2" indent="-263525">
              <a:lnSpc>
                <a:spcPct val="120000"/>
              </a:lnSpc>
              <a:spcBef>
                <a:spcPct val="0"/>
              </a:spcBef>
              <a:buFontTx/>
              <a:buChar char="-"/>
              <a:defRPr/>
            </a:pPr>
            <a:r>
              <a:rPr lang="en-GB" altLang="en-US" sz="2400" b="1" dirty="0">
                <a:solidFill>
                  <a:schemeClr val="accent1">
                    <a:lumMod val="50000"/>
                  </a:schemeClr>
                </a:solidFill>
                <a:latin typeface="Verdana" pitchFamily="34" charset="0"/>
                <a:ea typeface="Verdana" pitchFamily="34" charset="0"/>
                <a:cs typeface="Verdana" pitchFamily="34" charset="0"/>
              </a:rPr>
              <a:t>Tourism/Culture/Accommodation</a:t>
            </a:r>
          </a:p>
          <a:p>
            <a:pPr marL="449263" lvl="2" indent="-263525">
              <a:lnSpc>
                <a:spcPct val="120000"/>
              </a:lnSpc>
              <a:spcBef>
                <a:spcPct val="0"/>
              </a:spcBef>
              <a:buFontTx/>
              <a:buChar char="-"/>
              <a:defRPr/>
            </a:pPr>
            <a:r>
              <a:rPr lang="en-GB" altLang="en-US" sz="2400" b="1" dirty="0">
                <a:solidFill>
                  <a:schemeClr val="accent1">
                    <a:lumMod val="50000"/>
                  </a:schemeClr>
                </a:solidFill>
                <a:latin typeface="Verdana" pitchFamily="34" charset="0"/>
                <a:ea typeface="Verdana" pitchFamily="34" charset="0"/>
                <a:cs typeface="Verdana" pitchFamily="34" charset="0"/>
              </a:rPr>
              <a:t>Banking</a:t>
            </a:r>
          </a:p>
          <a:p>
            <a:pPr marL="449263" lvl="2" indent="-263525">
              <a:lnSpc>
                <a:spcPct val="120000"/>
              </a:lnSpc>
              <a:spcBef>
                <a:spcPct val="0"/>
              </a:spcBef>
              <a:buFontTx/>
              <a:buChar char="-"/>
              <a:defRPr/>
            </a:pPr>
            <a:r>
              <a:rPr lang="en-GB" altLang="en-US" sz="2400" b="1" dirty="0">
                <a:solidFill>
                  <a:schemeClr val="accent1">
                    <a:lumMod val="50000"/>
                  </a:schemeClr>
                </a:solidFill>
                <a:latin typeface="Verdana" pitchFamily="34" charset="0"/>
                <a:ea typeface="Verdana" pitchFamily="34" charset="0"/>
                <a:cs typeface="Verdana" pitchFamily="34" charset="0"/>
              </a:rPr>
              <a:t>Logistics</a:t>
            </a:r>
          </a:p>
          <a:p>
            <a:pPr marL="446088" lvl="1" indent="-269875">
              <a:spcAft>
                <a:spcPts val="1200"/>
              </a:spcAft>
              <a:buFont typeface="Arial" panose="020B0604020202020204" pitchFamily="34" charset="0"/>
              <a:buChar char="•"/>
              <a:defRPr/>
            </a:pPr>
            <a:endParaRPr lang="en-GB" altLang="en-US" sz="2400" dirty="0">
              <a:solidFill>
                <a:schemeClr val="accent1">
                  <a:lumMod val="75000"/>
                </a:schemeClr>
              </a:solidFill>
              <a:ea typeface="Segoe UI" panose="020B0502040204020203" pitchFamily="34" charset="0"/>
            </a:endParaRPr>
          </a:p>
        </p:txBody>
      </p:sp>
    </p:spTree>
    <p:extLst>
      <p:ext uri="{BB962C8B-B14F-4D97-AF65-F5344CB8AC3E}">
        <p14:creationId xmlns:p14="http://schemas.microsoft.com/office/powerpoint/2010/main" val="1182993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712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752851" y="1705374"/>
            <a:ext cx="8079598" cy="1384995"/>
          </a:xfrm>
          <a:prstGeom prst="rect">
            <a:avLst/>
          </a:prstGeom>
        </p:spPr>
        <p:txBody>
          <a:bodyPr wrap="square">
            <a:spAutoFit/>
          </a:bodyPr>
          <a:lstStyle/>
          <a:p>
            <a:endParaRPr lang="en-GB" sz="24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GB" sz="24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GB" sz="3600" b="1" dirty="0">
              <a:solidFill>
                <a:srgbClr val="278FB7"/>
              </a:solidFill>
            </a:endParaRPr>
          </a:p>
        </p:txBody>
      </p:sp>
      <p:sp>
        <p:nvSpPr>
          <p:cNvPr id="2" name="TextBox 1"/>
          <p:cNvSpPr txBox="1"/>
          <p:nvPr/>
        </p:nvSpPr>
        <p:spPr>
          <a:xfrm>
            <a:off x="4169664" y="764705"/>
            <a:ext cx="6498336" cy="769441"/>
          </a:xfrm>
          <a:prstGeom prst="rect">
            <a:avLst/>
          </a:prstGeom>
          <a:noFill/>
        </p:spPr>
        <p:txBody>
          <a:bodyPr wrap="square" rtlCol="0">
            <a:spAutoFit/>
          </a:bodyPr>
          <a:lstStyle/>
          <a:p>
            <a:r>
              <a:rPr lang="en-GB" altLang="en-US" sz="4400" b="1" dirty="0">
                <a:solidFill>
                  <a:srgbClr val="278FB7"/>
                </a:solidFill>
                <a:latin typeface="Verdana" pitchFamily="34" charset="0"/>
                <a:ea typeface="Verdana" pitchFamily="34" charset="0"/>
                <a:cs typeface="Verdana" pitchFamily="34" charset="0"/>
              </a:rPr>
              <a:t>Outputs</a:t>
            </a:r>
            <a:endParaRPr lang="en-GB" sz="4400" dirty="0">
              <a:latin typeface="Verdana" pitchFamily="34" charset="0"/>
              <a:ea typeface="Verdana" pitchFamily="34" charset="0"/>
              <a:cs typeface="Verdana" pitchFamily="34" charset="0"/>
            </a:endParaRPr>
          </a:p>
        </p:txBody>
      </p:sp>
      <p:sp>
        <p:nvSpPr>
          <p:cNvPr id="5" name="Rectangle 4"/>
          <p:cNvSpPr/>
          <p:nvPr/>
        </p:nvSpPr>
        <p:spPr>
          <a:xfrm>
            <a:off x="2852928" y="2048256"/>
            <a:ext cx="7607808" cy="643894"/>
          </a:xfrm>
          <a:prstGeom prst="rect">
            <a:avLst/>
          </a:prstGeom>
        </p:spPr>
        <p:txBody>
          <a:bodyPr wrap="square">
            <a:spAutoFit/>
          </a:bodyPr>
          <a:lstStyle/>
          <a:p>
            <a:pPr marL="176213" lvl="1">
              <a:lnSpc>
                <a:spcPct val="120000"/>
              </a:lnSpc>
              <a:spcBef>
                <a:spcPct val="0"/>
              </a:spcBef>
              <a:defRPr/>
            </a:pPr>
            <a:endParaRPr lang="en-GB" sz="3200" b="1" dirty="0"/>
          </a:p>
        </p:txBody>
      </p:sp>
      <p:sp>
        <p:nvSpPr>
          <p:cNvPr id="6" name="Rectangle 5"/>
          <p:cNvSpPr/>
          <p:nvPr/>
        </p:nvSpPr>
        <p:spPr>
          <a:xfrm rot="10800000" flipV="1">
            <a:off x="3071664" y="2601780"/>
            <a:ext cx="8403218" cy="1354217"/>
          </a:xfrm>
          <a:prstGeom prst="rect">
            <a:avLst/>
          </a:prstGeom>
        </p:spPr>
        <p:txBody>
          <a:bodyPr wrap="square">
            <a:spAutoFit/>
          </a:bodyPr>
          <a:lstStyle/>
          <a:p>
            <a:pPr marL="446088" lvl="1" indent="-269875">
              <a:spcAft>
                <a:spcPts val="1200"/>
              </a:spcAft>
              <a:defRPr/>
            </a:pPr>
            <a:r>
              <a:rPr lang="en-GB" altLang="en-US" sz="3600" b="1" dirty="0">
                <a:solidFill>
                  <a:srgbClr val="002060"/>
                </a:solidFill>
                <a:latin typeface="Verdana" pitchFamily="34" charset="0"/>
                <a:ea typeface="Verdana" pitchFamily="34" charset="0"/>
                <a:cs typeface="Verdana" pitchFamily="34" charset="0"/>
              </a:rPr>
              <a:t>Some of what was said </a:t>
            </a:r>
          </a:p>
          <a:p>
            <a:pPr marL="446088" lvl="1" indent="-269875">
              <a:spcAft>
                <a:spcPts val="1200"/>
              </a:spcAft>
              <a:defRPr/>
            </a:pPr>
            <a:r>
              <a:rPr lang="en-GB" altLang="en-US" sz="3600" b="1" dirty="0">
                <a:solidFill>
                  <a:srgbClr val="002060"/>
                </a:solidFill>
                <a:latin typeface="Verdana" pitchFamily="34" charset="0"/>
                <a:ea typeface="Verdana" pitchFamily="34" charset="0"/>
                <a:cs typeface="Verdana" pitchFamily="34" charset="0"/>
              </a:rPr>
              <a:t>and /or Queried ......</a:t>
            </a:r>
          </a:p>
        </p:txBody>
      </p:sp>
    </p:spTree>
    <p:extLst>
      <p:ext uri="{BB962C8B-B14F-4D97-AF65-F5344CB8AC3E}">
        <p14:creationId xmlns:p14="http://schemas.microsoft.com/office/powerpoint/2010/main" val="2252435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712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752851" y="1705374"/>
            <a:ext cx="8079598" cy="1384995"/>
          </a:xfrm>
          <a:prstGeom prst="rect">
            <a:avLst/>
          </a:prstGeom>
        </p:spPr>
        <p:txBody>
          <a:bodyPr wrap="square">
            <a:spAutoFit/>
          </a:bodyPr>
          <a:lstStyle/>
          <a:p>
            <a:endParaRPr lang="en-GB" sz="24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GB" sz="24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GB" sz="3600" b="1" dirty="0">
              <a:solidFill>
                <a:srgbClr val="278FB7"/>
              </a:solidFill>
            </a:endParaRPr>
          </a:p>
        </p:txBody>
      </p:sp>
      <p:sp>
        <p:nvSpPr>
          <p:cNvPr id="2" name="TextBox 1"/>
          <p:cNvSpPr txBox="1"/>
          <p:nvPr/>
        </p:nvSpPr>
        <p:spPr>
          <a:xfrm>
            <a:off x="4169664" y="489397"/>
            <a:ext cx="6498336" cy="1446550"/>
          </a:xfrm>
          <a:prstGeom prst="rect">
            <a:avLst/>
          </a:prstGeom>
          <a:noFill/>
        </p:spPr>
        <p:txBody>
          <a:bodyPr wrap="square" rtlCol="0">
            <a:spAutoFit/>
          </a:bodyPr>
          <a:lstStyle/>
          <a:p>
            <a:r>
              <a:rPr lang="en-GB" altLang="en-US" sz="4400" b="1" dirty="0">
                <a:solidFill>
                  <a:srgbClr val="278FB7"/>
                </a:solidFill>
                <a:latin typeface="Arial" panose="020B0604020202020204" pitchFamily="34" charset="0"/>
                <a:ea typeface="Segoe UI" panose="020B0502040204020203" pitchFamily="34" charset="0"/>
                <a:cs typeface="Arial" panose="020B0604020202020204" pitchFamily="34" charset="0"/>
              </a:rPr>
              <a:t>Education</a:t>
            </a:r>
          </a:p>
          <a:p>
            <a:endParaRPr lang="en-GB" sz="4400" dirty="0"/>
          </a:p>
        </p:txBody>
      </p:sp>
      <p:sp>
        <p:nvSpPr>
          <p:cNvPr id="5" name="Rectangle 4"/>
          <p:cNvSpPr/>
          <p:nvPr/>
        </p:nvSpPr>
        <p:spPr>
          <a:xfrm>
            <a:off x="2852928" y="2048256"/>
            <a:ext cx="7607808" cy="643894"/>
          </a:xfrm>
          <a:prstGeom prst="rect">
            <a:avLst/>
          </a:prstGeom>
        </p:spPr>
        <p:txBody>
          <a:bodyPr wrap="square">
            <a:spAutoFit/>
          </a:bodyPr>
          <a:lstStyle/>
          <a:p>
            <a:pPr marL="176213" lvl="1">
              <a:lnSpc>
                <a:spcPct val="120000"/>
              </a:lnSpc>
              <a:spcBef>
                <a:spcPct val="0"/>
              </a:spcBef>
              <a:defRPr/>
            </a:pPr>
            <a:endParaRPr lang="en-GB" sz="3200" b="1" dirty="0"/>
          </a:p>
        </p:txBody>
      </p:sp>
      <p:sp>
        <p:nvSpPr>
          <p:cNvPr id="6" name="Rectangle 5"/>
          <p:cNvSpPr/>
          <p:nvPr/>
        </p:nvSpPr>
        <p:spPr>
          <a:xfrm rot="10800000" flipV="1">
            <a:off x="3431704" y="1222394"/>
            <a:ext cx="7236296" cy="4970591"/>
          </a:xfrm>
          <a:prstGeom prst="rect">
            <a:avLst/>
          </a:prstGeom>
        </p:spPr>
        <p:txBody>
          <a:bodyPr wrap="square">
            <a:spAutoFit/>
          </a:bodyPr>
          <a:lstStyle/>
          <a:p>
            <a:pPr marL="446088" lvl="1" indent="-269875">
              <a:spcAft>
                <a:spcPts val="1200"/>
              </a:spcAft>
              <a:defRPr/>
            </a:pPr>
            <a:endParaRPr lang="en-GB" altLang="en-US" sz="4000" b="1" dirty="0">
              <a:ea typeface="Segoe UI" panose="020B0502040204020203" pitchFamily="34" charset="0"/>
            </a:endParaRPr>
          </a:p>
          <a:p>
            <a:pPr marL="357188" lvl="3" indent="-263525">
              <a:lnSpc>
                <a:spcPct val="120000"/>
              </a:lnSpc>
              <a:spcBef>
                <a:spcPct val="0"/>
              </a:spcBef>
              <a:spcAft>
                <a:spcPts val="600"/>
              </a:spcAft>
              <a:buFontTx/>
              <a:buChar char="-"/>
              <a:defRPr/>
            </a:pPr>
            <a:r>
              <a:rPr lang="en-GB" altLang="en-US" sz="2000" b="1" dirty="0">
                <a:solidFill>
                  <a:srgbClr val="002060"/>
                </a:solidFill>
                <a:latin typeface="Verdana" pitchFamily="34" charset="0"/>
                <a:ea typeface="Verdana" pitchFamily="34" charset="0"/>
                <a:cs typeface="Verdana" pitchFamily="34" charset="0"/>
              </a:rPr>
              <a:t>Ability to access R+D funding/partners</a:t>
            </a:r>
          </a:p>
          <a:p>
            <a:pPr marL="357188" lvl="3" indent="-263525">
              <a:lnSpc>
                <a:spcPct val="120000"/>
              </a:lnSpc>
              <a:spcBef>
                <a:spcPct val="0"/>
              </a:spcBef>
              <a:spcAft>
                <a:spcPts val="600"/>
              </a:spcAft>
              <a:buFontTx/>
              <a:buChar char="-"/>
              <a:defRPr/>
            </a:pPr>
            <a:endParaRPr lang="en-GB" altLang="en-US" sz="2000" b="1" dirty="0">
              <a:solidFill>
                <a:srgbClr val="002060"/>
              </a:solidFill>
              <a:latin typeface="Verdana" pitchFamily="34" charset="0"/>
              <a:ea typeface="Verdana" pitchFamily="34" charset="0"/>
              <a:cs typeface="Verdana" pitchFamily="34" charset="0"/>
            </a:endParaRPr>
          </a:p>
          <a:p>
            <a:pPr marL="357188" lvl="3" indent="-263525">
              <a:lnSpc>
                <a:spcPct val="120000"/>
              </a:lnSpc>
              <a:spcBef>
                <a:spcPct val="0"/>
              </a:spcBef>
              <a:spcAft>
                <a:spcPts val="600"/>
              </a:spcAft>
              <a:buFontTx/>
              <a:buChar char="-"/>
              <a:defRPr/>
            </a:pPr>
            <a:r>
              <a:rPr lang="en-GB" altLang="en-US" sz="2000" b="1" dirty="0">
                <a:solidFill>
                  <a:srgbClr val="002060"/>
                </a:solidFill>
                <a:latin typeface="Verdana" pitchFamily="34" charset="0"/>
                <a:ea typeface="Verdana" pitchFamily="34" charset="0"/>
                <a:cs typeface="Verdana" pitchFamily="34" charset="0"/>
              </a:rPr>
              <a:t>Replacement of existing EU funding post 2020</a:t>
            </a:r>
          </a:p>
          <a:p>
            <a:pPr marL="357188" lvl="3" indent="-263525">
              <a:lnSpc>
                <a:spcPct val="120000"/>
              </a:lnSpc>
              <a:spcBef>
                <a:spcPct val="0"/>
              </a:spcBef>
              <a:spcAft>
                <a:spcPts val="600"/>
              </a:spcAft>
              <a:buFontTx/>
              <a:buChar char="-"/>
              <a:defRPr/>
            </a:pPr>
            <a:endParaRPr lang="en-GB" altLang="en-US" sz="2000" b="1" dirty="0">
              <a:solidFill>
                <a:srgbClr val="002060"/>
              </a:solidFill>
              <a:latin typeface="Verdana" pitchFamily="34" charset="0"/>
              <a:ea typeface="Verdana" pitchFamily="34" charset="0"/>
              <a:cs typeface="Verdana" pitchFamily="34" charset="0"/>
            </a:endParaRPr>
          </a:p>
          <a:p>
            <a:pPr marL="357188" lvl="3" indent="-263525">
              <a:lnSpc>
                <a:spcPct val="120000"/>
              </a:lnSpc>
              <a:spcBef>
                <a:spcPct val="0"/>
              </a:spcBef>
              <a:spcAft>
                <a:spcPts val="600"/>
              </a:spcAft>
              <a:buFontTx/>
              <a:buChar char="-"/>
              <a:defRPr/>
            </a:pPr>
            <a:r>
              <a:rPr lang="en-GB" altLang="en-US" sz="2000" b="1" dirty="0">
                <a:solidFill>
                  <a:srgbClr val="002060"/>
                </a:solidFill>
                <a:latin typeface="Verdana" pitchFamily="34" charset="0"/>
                <a:ea typeface="Verdana" pitchFamily="34" charset="0"/>
                <a:cs typeface="Verdana" pitchFamily="34" charset="0"/>
              </a:rPr>
              <a:t>Existing staff mobility – cross border workers</a:t>
            </a:r>
          </a:p>
          <a:p>
            <a:pPr marL="357188" lvl="3" indent="-263525">
              <a:lnSpc>
                <a:spcPct val="120000"/>
              </a:lnSpc>
              <a:spcBef>
                <a:spcPct val="0"/>
              </a:spcBef>
              <a:spcAft>
                <a:spcPts val="600"/>
              </a:spcAft>
              <a:buFontTx/>
              <a:buChar char="-"/>
              <a:defRPr/>
            </a:pPr>
            <a:endParaRPr lang="en-GB" altLang="en-US" sz="2000" b="1" dirty="0">
              <a:solidFill>
                <a:srgbClr val="002060"/>
              </a:solidFill>
              <a:latin typeface="Verdana" pitchFamily="34" charset="0"/>
              <a:ea typeface="Verdana" pitchFamily="34" charset="0"/>
              <a:cs typeface="Verdana" pitchFamily="34" charset="0"/>
            </a:endParaRPr>
          </a:p>
          <a:p>
            <a:pPr marL="357188" lvl="3" indent="-263525">
              <a:lnSpc>
                <a:spcPct val="120000"/>
              </a:lnSpc>
              <a:spcBef>
                <a:spcPct val="0"/>
              </a:spcBef>
              <a:spcAft>
                <a:spcPts val="600"/>
              </a:spcAft>
              <a:buFontTx/>
              <a:buChar char="-"/>
              <a:defRPr/>
            </a:pPr>
            <a:r>
              <a:rPr lang="en-GB" altLang="en-US" sz="2000" b="1" dirty="0">
                <a:solidFill>
                  <a:srgbClr val="002060"/>
                </a:solidFill>
                <a:latin typeface="Verdana" pitchFamily="34" charset="0"/>
                <a:ea typeface="Verdana" pitchFamily="34" charset="0"/>
                <a:cs typeface="Verdana" pitchFamily="34" charset="0"/>
              </a:rPr>
              <a:t>Student mobility – qualifications harmonisation – student loans NI – </a:t>
            </a:r>
          </a:p>
          <a:p>
            <a:pPr marL="446088" lvl="1" indent="-269875">
              <a:spcAft>
                <a:spcPts val="1200"/>
              </a:spcAft>
              <a:buFont typeface="Arial" panose="020B0604020202020204" pitchFamily="34" charset="0"/>
              <a:buChar char="•"/>
              <a:defRPr/>
            </a:pPr>
            <a:endParaRPr lang="en-GB" altLang="en-US" sz="4000" b="1" dirty="0">
              <a:ea typeface="Segoe UI" panose="020B0502040204020203" pitchFamily="34" charset="0"/>
            </a:endParaRPr>
          </a:p>
        </p:txBody>
      </p:sp>
    </p:spTree>
    <p:extLst>
      <p:ext uri="{BB962C8B-B14F-4D97-AF65-F5344CB8AC3E}">
        <p14:creationId xmlns:p14="http://schemas.microsoft.com/office/powerpoint/2010/main" val="2252435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712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752851" y="1705374"/>
            <a:ext cx="8079598" cy="1384995"/>
          </a:xfrm>
          <a:prstGeom prst="rect">
            <a:avLst/>
          </a:prstGeom>
        </p:spPr>
        <p:txBody>
          <a:bodyPr wrap="square">
            <a:spAutoFit/>
          </a:bodyPr>
          <a:lstStyle/>
          <a:p>
            <a:endParaRPr lang="en-GB" sz="24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GB" sz="24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GB" sz="3600" b="1" dirty="0">
              <a:solidFill>
                <a:srgbClr val="278FB7"/>
              </a:solidFill>
            </a:endParaRPr>
          </a:p>
        </p:txBody>
      </p:sp>
      <p:sp>
        <p:nvSpPr>
          <p:cNvPr id="2" name="TextBox 1"/>
          <p:cNvSpPr txBox="1"/>
          <p:nvPr/>
        </p:nvSpPr>
        <p:spPr>
          <a:xfrm>
            <a:off x="4799856" y="404664"/>
            <a:ext cx="6498336" cy="1231106"/>
          </a:xfrm>
          <a:prstGeom prst="rect">
            <a:avLst/>
          </a:prstGeom>
          <a:noFill/>
        </p:spPr>
        <p:txBody>
          <a:bodyPr wrap="square" rtlCol="0">
            <a:spAutoFit/>
          </a:bodyPr>
          <a:lstStyle/>
          <a:p>
            <a:pPr marL="0" lvl="2"/>
            <a:r>
              <a:rPr lang="en-GB" altLang="en-US" sz="3000" b="1" dirty="0">
                <a:solidFill>
                  <a:srgbClr val="278FB7"/>
                </a:solidFill>
                <a:latin typeface="Verdana" pitchFamily="34" charset="0"/>
                <a:ea typeface="Verdana" pitchFamily="34" charset="0"/>
                <a:cs typeface="Verdana" pitchFamily="34" charset="0"/>
              </a:rPr>
              <a:t>Health</a:t>
            </a:r>
          </a:p>
          <a:p>
            <a:endParaRPr lang="en-GB" sz="4400" dirty="0"/>
          </a:p>
        </p:txBody>
      </p:sp>
      <p:sp>
        <p:nvSpPr>
          <p:cNvPr id="5" name="Rectangle 4"/>
          <p:cNvSpPr/>
          <p:nvPr/>
        </p:nvSpPr>
        <p:spPr>
          <a:xfrm>
            <a:off x="2852928" y="2048256"/>
            <a:ext cx="7607808" cy="643894"/>
          </a:xfrm>
          <a:prstGeom prst="rect">
            <a:avLst/>
          </a:prstGeom>
        </p:spPr>
        <p:txBody>
          <a:bodyPr wrap="square">
            <a:spAutoFit/>
          </a:bodyPr>
          <a:lstStyle/>
          <a:p>
            <a:pPr marL="176213" lvl="1">
              <a:lnSpc>
                <a:spcPct val="120000"/>
              </a:lnSpc>
              <a:spcBef>
                <a:spcPct val="0"/>
              </a:spcBef>
              <a:defRPr/>
            </a:pPr>
            <a:endParaRPr lang="en-GB" sz="3200" b="1" dirty="0"/>
          </a:p>
        </p:txBody>
      </p:sp>
      <p:sp>
        <p:nvSpPr>
          <p:cNvPr id="8" name="Subtitle 2"/>
          <p:cNvSpPr>
            <a:spLocks noGrp="1"/>
          </p:cNvSpPr>
          <p:nvPr>
            <p:ph type="subTitle" idx="1"/>
          </p:nvPr>
        </p:nvSpPr>
        <p:spPr>
          <a:xfrm>
            <a:off x="3705885" y="1827136"/>
            <a:ext cx="6962115" cy="4608512"/>
          </a:xfrm>
        </p:spPr>
        <p:txBody>
          <a:bodyPr>
            <a:noAutofit/>
          </a:bodyPr>
          <a:lstStyle/>
          <a:p>
            <a:pPr marL="533400" lvl="1" indent="-441325" algn="l">
              <a:lnSpc>
                <a:spcPct val="120000"/>
              </a:lnSpc>
              <a:spcBef>
                <a:spcPct val="0"/>
              </a:spcBef>
              <a:buFont typeface="Wingdings" pitchFamily="2" charset="2"/>
              <a:buChar char="§"/>
              <a:defRPr/>
            </a:pPr>
            <a:r>
              <a:rPr lang="en-GB" altLang="en-US" sz="2000" b="1" dirty="0">
                <a:solidFill>
                  <a:srgbClr val="002060"/>
                </a:solidFill>
                <a:latin typeface="Verdana" pitchFamily="34" charset="0"/>
                <a:ea typeface="Verdana" pitchFamily="34" charset="0"/>
                <a:cs typeface="Verdana" pitchFamily="34" charset="0"/>
              </a:rPr>
              <a:t>Existing initiatives in health potentially constrained – implications for further collaboration </a:t>
            </a:r>
          </a:p>
          <a:p>
            <a:pPr marL="533400" lvl="1" indent="-441325" algn="l">
              <a:lnSpc>
                <a:spcPct val="120000"/>
              </a:lnSpc>
              <a:spcBef>
                <a:spcPct val="0"/>
              </a:spcBef>
              <a:defRPr/>
            </a:pPr>
            <a:endParaRPr lang="en-GB" altLang="en-US" sz="2000" b="1" dirty="0">
              <a:solidFill>
                <a:srgbClr val="002060"/>
              </a:solidFill>
              <a:latin typeface="Verdana" pitchFamily="34" charset="0"/>
              <a:ea typeface="Verdana" pitchFamily="34" charset="0"/>
              <a:cs typeface="Verdana" pitchFamily="34" charset="0"/>
            </a:endParaRPr>
          </a:p>
          <a:p>
            <a:pPr marL="533400" lvl="1" indent="-441325" algn="l">
              <a:lnSpc>
                <a:spcPct val="120000"/>
              </a:lnSpc>
              <a:spcBef>
                <a:spcPct val="0"/>
              </a:spcBef>
              <a:buFont typeface="Wingdings" pitchFamily="2" charset="2"/>
              <a:buChar char="§"/>
              <a:defRPr/>
            </a:pPr>
            <a:r>
              <a:rPr lang="en-GB" altLang="en-US" sz="2000" b="1" dirty="0">
                <a:solidFill>
                  <a:srgbClr val="002060"/>
                </a:solidFill>
                <a:latin typeface="Verdana" pitchFamily="34" charset="0"/>
                <a:ea typeface="Verdana" pitchFamily="34" charset="0"/>
                <a:cs typeface="Verdana" pitchFamily="34" charset="0"/>
              </a:rPr>
              <a:t>Existing staff mobility – cross border workers</a:t>
            </a:r>
          </a:p>
          <a:p>
            <a:pPr marL="533400" lvl="1" indent="-441325" algn="l">
              <a:lnSpc>
                <a:spcPct val="120000"/>
              </a:lnSpc>
              <a:spcBef>
                <a:spcPct val="0"/>
              </a:spcBef>
              <a:defRPr/>
            </a:pPr>
            <a:endParaRPr lang="en-GB" altLang="en-US" sz="2000" b="1" dirty="0">
              <a:solidFill>
                <a:srgbClr val="002060"/>
              </a:solidFill>
              <a:latin typeface="Verdana" pitchFamily="34" charset="0"/>
              <a:ea typeface="Verdana" pitchFamily="34" charset="0"/>
              <a:cs typeface="Verdana" pitchFamily="34" charset="0"/>
            </a:endParaRPr>
          </a:p>
          <a:p>
            <a:pPr marL="533400" lvl="1" indent="-441325" algn="l">
              <a:lnSpc>
                <a:spcPct val="120000"/>
              </a:lnSpc>
              <a:spcBef>
                <a:spcPct val="0"/>
              </a:spcBef>
              <a:buFont typeface="Wingdings" pitchFamily="2" charset="2"/>
              <a:buChar char="§"/>
              <a:defRPr/>
            </a:pPr>
            <a:r>
              <a:rPr lang="en-GB" altLang="en-US" sz="2000" b="1" dirty="0">
                <a:solidFill>
                  <a:srgbClr val="002060"/>
                </a:solidFill>
                <a:latin typeface="Verdana" pitchFamily="34" charset="0"/>
                <a:ea typeface="Verdana" pitchFamily="34" charset="0"/>
                <a:cs typeface="Verdana" pitchFamily="34" charset="0"/>
              </a:rPr>
              <a:t>Access to locum staff/recruitment of nurses NI</a:t>
            </a:r>
          </a:p>
          <a:p>
            <a:pPr marL="533400" lvl="1" indent="-441325" algn="l">
              <a:lnSpc>
                <a:spcPct val="120000"/>
              </a:lnSpc>
              <a:spcBef>
                <a:spcPct val="0"/>
              </a:spcBef>
              <a:defRPr/>
            </a:pPr>
            <a:endParaRPr lang="en-GB" altLang="en-US" sz="2000" b="1" dirty="0">
              <a:solidFill>
                <a:srgbClr val="002060"/>
              </a:solidFill>
              <a:latin typeface="Verdana" pitchFamily="34" charset="0"/>
              <a:ea typeface="Verdana" pitchFamily="34" charset="0"/>
              <a:cs typeface="Verdana" pitchFamily="34" charset="0"/>
            </a:endParaRPr>
          </a:p>
          <a:p>
            <a:pPr marL="533400" lvl="1" indent="-441325" algn="l">
              <a:lnSpc>
                <a:spcPct val="120000"/>
              </a:lnSpc>
              <a:spcBef>
                <a:spcPct val="0"/>
              </a:spcBef>
              <a:buFont typeface="Wingdings" pitchFamily="2" charset="2"/>
              <a:buChar char="§"/>
              <a:defRPr/>
            </a:pPr>
            <a:r>
              <a:rPr lang="en-GB" altLang="en-US" sz="2000" b="1" dirty="0">
                <a:solidFill>
                  <a:srgbClr val="002060"/>
                </a:solidFill>
                <a:latin typeface="Verdana" pitchFamily="34" charset="0"/>
                <a:ea typeface="Verdana" pitchFamily="34" charset="0"/>
                <a:cs typeface="Verdana" pitchFamily="34" charset="0"/>
              </a:rPr>
              <a:t>Access to health services by cross-border workers</a:t>
            </a:r>
          </a:p>
          <a:p>
            <a:pPr marL="449263" lvl="2" indent="-263525" algn="l">
              <a:lnSpc>
                <a:spcPct val="120000"/>
              </a:lnSpc>
              <a:spcBef>
                <a:spcPct val="0"/>
              </a:spcBef>
              <a:buFontTx/>
              <a:buChar char="-"/>
              <a:defRPr/>
            </a:pPr>
            <a:endParaRPr lang="en-GB" altLang="en-US" b="1" dirty="0">
              <a:solidFill>
                <a:srgbClr val="00B050"/>
              </a:solidFill>
              <a:latin typeface="Arial" panose="020B0604020202020204" pitchFamily="34" charset="0"/>
              <a:ea typeface="Segoe UI" panose="020B0502040204020203" pitchFamily="34" charset="0"/>
              <a:cs typeface="Arial" panose="020B0604020202020204" pitchFamily="34" charset="0"/>
            </a:endParaRPr>
          </a:p>
          <a:p>
            <a:pPr marL="449263" lvl="2" indent="-263525" algn="l">
              <a:lnSpc>
                <a:spcPct val="120000"/>
              </a:lnSpc>
              <a:spcBef>
                <a:spcPct val="0"/>
              </a:spcBef>
              <a:buFontTx/>
              <a:buChar char="-"/>
              <a:defRPr/>
            </a:pPr>
            <a:endParaRPr lang="en-GB" altLang="en-US" sz="2800" b="1" dirty="0">
              <a:solidFill>
                <a:schemeClr val="tx1"/>
              </a:solidFill>
              <a:latin typeface="Arial" panose="020B0604020202020204" pitchFamily="34" charset="0"/>
              <a:ea typeface="Segoe UI" panose="020B0502040204020203" pitchFamily="34" charset="0"/>
              <a:cs typeface="Arial" panose="020B0604020202020204" pitchFamily="34" charset="0"/>
            </a:endParaRPr>
          </a:p>
          <a:p>
            <a:pPr marL="357188" lvl="3" indent="-263525" algn="l">
              <a:lnSpc>
                <a:spcPct val="120000"/>
              </a:lnSpc>
              <a:spcBef>
                <a:spcPct val="0"/>
              </a:spcBef>
              <a:spcAft>
                <a:spcPts val="600"/>
              </a:spcAft>
              <a:buFontTx/>
              <a:buChar char="-"/>
              <a:defRPr/>
            </a:pPr>
            <a:endParaRPr lang="en-GB" altLang="en-US" sz="2400" b="1" dirty="0">
              <a:solidFill>
                <a:srgbClr val="00B050"/>
              </a:solidFill>
              <a:latin typeface="Arial" panose="020B0604020202020204" pitchFamily="34" charset="0"/>
              <a:ea typeface="Segoe UI" panose="020B0502040204020203" pitchFamily="34" charset="0"/>
              <a:cs typeface="Arial" panose="020B0604020202020204" pitchFamily="34" charset="0"/>
            </a:endParaRPr>
          </a:p>
        </p:txBody>
      </p:sp>
    </p:spTree>
    <p:extLst>
      <p:ext uri="{BB962C8B-B14F-4D97-AF65-F5344CB8AC3E}">
        <p14:creationId xmlns:p14="http://schemas.microsoft.com/office/powerpoint/2010/main" val="2252435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712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752851" y="1705374"/>
            <a:ext cx="8079598" cy="1384995"/>
          </a:xfrm>
          <a:prstGeom prst="rect">
            <a:avLst/>
          </a:prstGeom>
        </p:spPr>
        <p:txBody>
          <a:bodyPr wrap="square">
            <a:spAutoFit/>
          </a:bodyPr>
          <a:lstStyle/>
          <a:p>
            <a:endParaRPr lang="en-GB" sz="24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GB" sz="24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GB" sz="3600" b="1" dirty="0">
              <a:solidFill>
                <a:srgbClr val="278FB7"/>
              </a:solidFill>
            </a:endParaRPr>
          </a:p>
        </p:txBody>
      </p:sp>
      <p:sp>
        <p:nvSpPr>
          <p:cNvPr id="2" name="TextBox 1"/>
          <p:cNvSpPr txBox="1"/>
          <p:nvPr/>
        </p:nvSpPr>
        <p:spPr>
          <a:xfrm>
            <a:off x="4212880" y="625201"/>
            <a:ext cx="6923681" cy="1692771"/>
          </a:xfrm>
          <a:prstGeom prst="rect">
            <a:avLst/>
          </a:prstGeom>
          <a:noFill/>
        </p:spPr>
        <p:txBody>
          <a:bodyPr wrap="square" rtlCol="0">
            <a:spAutoFit/>
          </a:bodyPr>
          <a:lstStyle/>
          <a:p>
            <a:pPr marL="0" lvl="2"/>
            <a:r>
              <a:rPr lang="en-GB" altLang="en-US" sz="2800" b="1" dirty="0">
                <a:solidFill>
                  <a:srgbClr val="278FB7"/>
                </a:solidFill>
                <a:latin typeface="Verdana" pitchFamily="34" charset="0"/>
                <a:ea typeface="Verdana" pitchFamily="34" charset="0"/>
                <a:cs typeface="Verdana" pitchFamily="34" charset="0"/>
              </a:rPr>
              <a:t>Tourism / Culture / Accommodation</a:t>
            </a:r>
          </a:p>
          <a:p>
            <a:endParaRPr lang="en-GB" sz="4400" dirty="0"/>
          </a:p>
        </p:txBody>
      </p:sp>
      <p:sp>
        <p:nvSpPr>
          <p:cNvPr id="5" name="Rectangle 4"/>
          <p:cNvSpPr/>
          <p:nvPr/>
        </p:nvSpPr>
        <p:spPr>
          <a:xfrm>
            <a:off x="2852928" y="2048256"/>
            <a:ext cx="7607808" cy="643894"/>
          </a:xfrm>
          <a:prstGeom prst="rect">
            <a:avLst/>
          </a:prstGeom>
        </p:spPr>
        <p:txBody>
          <a:bodyPr wrap="square">
            <a:spAutoFit/>
          </a:bodyPr>
          <a:lstStyle/>
          <a:p>
            <a:pPr marL="176213" lvl="1">
              <a:lnSpc>
                <a:spcPct val="120000"/>
              </a:lnSpc>
              <a:spcBef>
                <a:spcPct val="0"/>
              </a:spcBef>
              <a:defRPr/>
            </a:pPr>
            <a:endParaRPr lang="en-GB" sz="3200" b="1" dirty="0"/>
          </a:p>
        </p:txBody>
      </p:sp>
      <p:sp>
        <p:nvSpPr>
          <p:cNvPr id="7" name="Subtitle 2"/>
          <p:cNvSpPr>
            <a:spLocks noGrp="1"/>
          </p:cNvSpPr>
          <p:nvPr>
            <p:ph type="subTitle" idx="1"/>
          </p:nvPr>
        </p:nvSpPr>
        <p:spPr>
          <a:xfrm>
            <a:off x="3431704" y="1772816"/>
            <a:ext cx="6879106" cy="5472608"/>
          </a:xfrm>
        </p:spPr>
        <p:txBody>
          <a:bodyPr>
            <a:noAutofit/>
          </a:bodyPr>
          <a:lstStyle/>
          <a:p>
            <a:pPr marL="449263" lvl="2" indent="-263525" algn="l">
              <a:lnSpc>
                <a:spcPct val="120000"/>
              </a:lnSpc>
              <a:spcBef>
                <a:spcPct val="0"/>
              </a:spcBef>
              <a:buFontTx/>
              <a:buChar char="-"/>
              <a:defRPr/>
            </a:pPr>
            <a:r>
              <a:rPr lang="en-GB" altLang="en-US" sz="2000" b="1" dirty="0">
                <a:solidFill>
                  <a:srgbClr val="002060"/>
                </a:solidFill>
                <a:latin typeface="Verdana" pitchFamily="34" charset="0"/>
                <a:ea typeface="Verdana" pitchFamily="34" charset="0"/>
                <a:cs typeface="Verdana" pitchFamily="34" charset="0"/>
              </a:rPr>
              <a:t>While there have been increased rates of growth both North and South – high dependence on home markets results in extreme sensitivity </a:t>
            </a:r>
          </a:p>
          <a:p>
            <a:pPr marL="449263" lvl="2" indent="-263525" algn="l">
              <a:lnSpc>
                <a:spcPct val="120000"/>
              </a:lnSpc>
              <a:spcBef>
                <a:spcPct val="0"/>
              </a:spcBef>
              <a:buFontTx/>
              <a:buChar char="-"/>
              <a:defRPr/>
            </a:pPr>
            <a:endParaRPr lang="en-GB" altLang="en-US" sz="2000" b="1" dirty="0">
              <a:solidFill>
                <a:srgbClr val="002060"/>
              </a:solidFill>
              <a:latin typeface="Verdana" pitchFamily="34" charset="0"/>
              <a:ea typeface="Verdana" pitchFamily="34" charset="0"/>
              <a:cs typeface="Verdana" pitchFamily="34" charset="0"/>
            </a:endParaRPr>
          </a:p>
          <a:p>
            <a:pPr marL="449263" lvl="2" indent="-263525" algn="l">
              <a:lnSpc>
                <a:spcPct val="120000"/>
              </a:lnSpc>
              <a:spcBef>
                <a:spcPct val="0"/>
              </a:spcBef>
              <a:buFontTx/>
              <a:buChar char="-"/>
              <a:defRPr/>
            </a:pPr>
            <a:r>
              <a:rPr lang="en-GB" altLang="en-US" sz="2000" b="1" dirty="0">
                <a:solidFill>
                  <a:srgbClr val="002060"/>
                </a:solidFill>
                <a:latin typeface="Verdana" pitchFamily="34" charset="0"/>
                <a:ea typeface="Verdana" pitchFamily="34" charset="0"/>
                <a:cs typeface="Verdana" pitchFamily="34" charset="0"/>
              </a:rPr>
              <a:t>Any perception that access is difficult through NI needs to be eliminated</a:t>
            </a:r>
          </a:p>
          <a:p>
            <a:pPr marL="449263" lvl="2" indent="-263525" algn="l">
              <a:lnSpc>
                <a:spcPct val="120000"/>
              </a:lnSpc>
              <a:spcBef>
                <a:spcPct val="0"/>
              </a:spcBef>
              <a:buFontTx/>
              <a:buChar char="-"/>
              <a:defRPr/>
            </a:pPr>
            <a:endParaRPr lang="en-GB" altLang="en-US" sz="2000" b="1" dirty="0">
              <a:solidFill>
                <a:srgbClr val="002060"/>
              </a:solidFill>
              <a:latin typeface="Verdana" pitchFamily="34" charset="0"/>
              <a:ea typeface="Verdana" pitchFamily="34" charset="0"/>
              <a:cs typeface="Verdana" pitchFamily="34" charset="0"/>
            </a:endParaRPr>
          </a:p>
          <a:p>
            <a:pPr marL="447675" lvl="2" indent="-266700" algn="l">
              <a:lnSpc>
                <a:spcPct val="120000"/>
              </a:lnSpc>
              <a:spcBef>
                <a:spcPct val="0"/>
              </a:spcBef>
              <a:defRPr/>
            </a:pPr>
            <a:r>
              <a:rPr lang="en-GB" altLang="en-US" sz="2000" b="1" dirty="0">
                <a:solidFill>
                  <a:srgbClr val="002060"/>
                </a:solidFill>
                <a:latin typeface="Verdana" pitchFamily="34" charset="0"/>
                <a:ea typeface="Verdana" pitchFamily="34" charset="0"/>
                <a:cs typeface="Verdana" pitchFamily="34" charset="0"/>
              </a:rPr>
              <a:t>-  Restrictions on labour mobility would impact on region</a:t>
            </a:r>
          </a:p>
        </p:txBody>
      </p:sp>
    </p:spTree>
    <p:extLst>
      <p:ext uri="{BB962C8B-B14F-4D97-AF65-F5344CB8AC3E}">
        <p14:creationId xmlns:p14="http://schemas.microsoft.com/office/powerpoint/2010/main" val="2252435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712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752851" y="1705374"/>
            <a:ext cx="8079598" cy="1384995"/>
          </a:xfrm>
          <a:prstGeom prst="rect">
            <a:avLst/>
          </a:prstGeom>
        </p:spPr>
        <p:txBody>
          <a:bodyPr wrap="square">
            <a:spAutoFit/>
          </a:bodyPr>
          <a:lstStyle/>
          <a:p>
            <a:endParaRPr lang="en-GB" sz="24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GB" sz="24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GB" sz="3600" b="1" dirty="0">
              <a:solidFill>
                <a:srgbClr val="278FB7"/>
              </a:solidFill>
            </a:endParaRPr>
          </a:p>
        </p:txBody>
      </p:sp>
      <p:sp>
        <p:nvSpPr>
          <p:cNvPr id="2" name="TextBox 1"/>
          <p:cNvSpPr txBox="1"/>
          <p:nvPr/>
        </p:nvSpPr>
        <p:spPr>
          <a:xfrm>
            <a:off x="4655840" y="332657"/>
            <a:ext cx="6498336" cy="1661993"/>
          </a:xfrm>
          <a:prstGeom prst="rect">
            <a:avLst/>
          </a:prstGeom>
          <a:noFill/>
        </p:spPr>
        <p:txBody>
          <a:bodyPr wrap="square" rtlCol="0">
            <a:spAutoFit/>
          </a:bodyPr>
          <a:lstStyle/>
          <a:p>
            <a:pPr marL="0" lvl="2"/>
            <a:endParaRPr lang="en-GB" altLang="en-US" sz="29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pPr marL="0" lvl="2"/>
            <a:r>
              <a:rPr lang="en-GB" altLang="en-US" sz="2900" b="1" dirty="0">
                <a:solidFill>
                  <a:srgbClr val="278FB7"/>
                </a:solidFill>
                <a:latin typeface="Verdana" pitchFamily="34" charset="0"/>
                <a:ea typeface="Verdana" pitchFamily="34" charset="0"/>
                <a:cs typeface="Verdana" pitchFamily="34" charset="0"/>
              </a:rPr>
              <a:t>Manufacturing</a:t>
            </a:r>
          </a:p>
          <a:p>
            <a:endParaRPr lang="en-GB" sz="4400" dirty="0"/>
          </a:p>
        </p:txBody>
      </p:sp>
      <p:sp>
        <p:nvSpPr>
          <p:cNvPr id="5" name="Rectangle 4"/>
          <p:cNvSpPr/>
          <p:nvPr/>
        </p:nvSpPr>
        <p:spPr>
          <a:xfrm>
            <a:off x="2852928" y="2048256"/>
            <a:ext cx="7607808" cy="643894"/>
          </a:xfrm>
          <a:prstGeom prst="rect">
            <a:avLst/>
          </a:prstGeom>
        </p:spPr>
        <p:txBody>
          <a:bodyPr wrap="square">
            <a:spAutoFit/>
          </a:bodyPr>
          <a:lstStyle/>
          <a:p>
            <a:pPr marL="176213" lvl="1">
              <a:lnSpc>
                <a:spcPct val="120000"/>
              </a:lnSpc>
              <a:spcBef>
                <a:spcPct val="0"/>
              </a:spcBef>
              <a:defRPr/>
            </a:pPr>
            <a:endParaRPr lang="en-GB" sz="3200" b="1" dirty="0"/>
          </a:p>
        </p:txBody>
      </p:sp>
      <p:sp>
        <p:nvSpPr>
          <p:cNvPr id="7" name="Subtitle 2"/>
          <p:cNvSpPr>
            <a:spLocks noGrp="1"/>
          </p:cNvSpPr>
          <p:nvPr>
            <p:ph type="subTitle" idx="1"/>
          </p:nvPr>
        </p:nvSpPr>
        <p:spPr>
          <a:xfrm>
            <a:off x="3480510" y="1772817"/>
            <a:ext cx="7187490" cy="3548733"/>
          </a:xfrm>
        </p:spPr>
        <p:txBody>
          <a:bodyPr>
            <a:noAutofit/>
          </a:bodyPr>
          <a:lstStyle/>
          <a:p>
            <a:pPr marL="449263" lvl="2" indent="-263525" algn="l">
              <a:lnSpc>
                <a:spcPct val="200000"/>
              </a:lnSpc>
              <a:spcBef>
                <a:spcPct val="0"/>
              </a:spcBef>
              <a:buFontTx/>
              <a:buChar char="-"/>
              <a:defRPr/>
            </a:pPr>
            <a:r>
              <a:rPr lang="en-GB" altLang="en-US" sz="1800" b="1" dirty="0">
                <a:solidFill>
                  <a:srgbClr val="002060"/>
                </a:solidFill>
                <a:latin typeface="Verdana" pitchFamily="34" charset="0"/>
                <a:ea typeface="Verdana" pitchFamily="34" charset="0"/>
                <a:cs typeface="Verdana" pitchFamily="34" charset="0"/>
              </a:rPr>
              <a:t>Implications of Divergence in standards over time</a:t>
            </a:r>
          </a:p>
          <a:p>
            <a:pPr marL="449263" lvl="2" indent="-263525" algn="l">
              <a:lnSpc>
                <a:spcPct val="200000"/>
              </a:lnSpc>
              <a:spcBef>
                <a:spcPct val="0"/>
              </a:spcBef>
              <a:buFontTx/>
              <a:buChar char="-"/>
              <a:defRPr/>
            </a:pPr>
            <a:r>
              <a:rPr lang="en-GB" altLang="en-US" sz="1800" b="1" dirty="0">
                <a:solidFill>
                  <a:srgbClr val="002060"/>
                </a:solidFill>
                <a:latin typeface="Verdana" pitchFamily="34" charset="0"/>
                <a:ea typeface="Verdana" pitchFamily="34" charset="0"/>
                <a:cs typeface="Verdana" pitchFamily="34" charset="0"/>
              </a:rPr>
              <a:t>Staff mobility non- EU staff traversing NI</a:t>
            </a:r>
          </a:p>
          <a:p>
            <a:pPr marL="449263" lvl="2" indent="-263525" algn="l">
              <a:lnSpc>
                <a:spcPct val="200000"/>
              </a:lnSpc>
              <a:spcBef>
                <a:spcPct val="0"/>
              </a:spcBef>
              <a:buFontTx/>
              <a:buChar char="-"/>
              <a:defRPr/>
            </a:pPr>
            <a:r>
              <a:rPr lang="en-GB" altLang="en-US" sz="1800" b="1" dirty="0">
                <a:solidFill>
                  <a:srgbClr val="002060"/>
                </a:solidFill>
                <a:latin typeface="Verdana" pitchFamily="34" charset="0"/>
                <a:ea typeface="Verdana" pitchFamily="34" charset="0"/>
                <a:cs typeface="Verdana" pitchFamily="34" charset="0"/>
              </a:rPr>
              <a:t>Tariffs/Bureaucracy/</a:t>
            </a:r>
            <a:r>
              <a:rPr lang="en-GB" altLang="en-US" sz="1800" b="1" dirty="0" err="1">
                <a:solidFill>
                  <a:srgbClr val="002060"/>
                </a:solidFill>
                <a:latin typeface="Verdana" pitchFamily="34" charset="0"/>
                <a:ea typeface="Verdana" pitchFamily="34" charset="0"/>
                <a:cs typeface="Verdana" pitchFamily="34" charset="0"/>
              </a:rPr>
              <a:t>eForms</a:t>
            </a:r>
            <a:endParaRPr lang="en-GB" altLang="en-US" sz="1800" b="1" dirty="0">
              <a:solidFill>
                <a:srgbClr val="002060"/>
              </a:solidFill>
              <a:latin typeface="Verdana" pitchFamily="34" charset="0"/>
              <a:ea typeface="Verdana" pitchFamily="34" charset="0"/>
              <a:cs typeface="Verdana" pitchFamily="34" charset="0"/>
            </a:endParaRPr>
          </a:p>
          <a:p>
            <a:pPr marL="449263" lvl="2" indent="-263525" algn="l">
              <a:lnSpc>
                <a:spcPct val="200000"/>
              </a:lnSpc>
              <a:spcBef>
                <a:spcPct val="0"/>
              </a:spcBef>
              <a:buFontTx/>
              <a:buChar char="-"/>
              <a:defRPr/>
            </a:pPr>
            <a:r>
              <a:rPr lang="en-GB" altLang="en-US" sz="1800" b="1" dirty="0">
                <a:solidFill>
                  <a:srgbClr val="002060"/>
                </a:solidFill>
                <a:latin typeface="Verdana" pitchFamily="34" charset="0"/>
                <a:ea typeface="Verdana" pitchFamily="34" charset="0"/>
                <a:cs typeface="Verdana" pitchFamily="34" charset="0"/>
              </a:rPr>
              <a:t>Cross-border trade zone </a:t>
            </a:r>
          </a:p>
          <a:p>
            <a:pPr marL="449263" lvl="2" indent="-263525" algn="l">
              <a:lnSpc>
                <a:spcPct val="200000"/>
              </a:lnSpc>
              <a:spcBef>
                <a:spcPct val="0"/>
              </a:spcBef>
              <a:buFontTx/>
              <a:buChar char="-"/>
              <a:defRPr/>
            </a:pPr>
            <a:r>
              <a:rPr lang="en-GB" altLang="en-US" sz="1800" b="1" dirty="0">
                <a:solidFill>
                  <a:srgbClr val="002060"/>
                </a:solidFill>
                <a:latin typeface="Verdana" pitchFamily="34" charset="0"/>
                <a:ea typeface="Verdana" pitchFamily="34" charset="0"/>
                <a:cs typeface="Verdana" pitchFamily="34" charset="0"/>
              </a:rPr>
              <a:t>Special Economic status NI/</a:t>
            </a:r>
            <a:r>
              <a:rPr lang="en-GB" altLang="en-US" sz="1800" b="1" dirty="0" err="1">
                <a:solidFill>
                  <a:srgbClr val="002060"/>
                </a:solidFill>
                <a:latin typeface="Verdana" pitchFamily="34" charset="0"/>
                <a:ea typeface="Verdana" pitchFamily="34" charset="0"/>
                <a:cs typeface="Verdana" pitchFamily="34" charset="0"/>
              </a:rPr>
              <a:t>RoI</a:t>
            </a:r>
            <a:r>
              <a:rPr lang="en-GB" altLang="en-US" sz="1800" b="1" dirty="0">
                <a:solidFill>
                  <a:srgbClr val="002060"/>
                </a:solidFill>
                <a:latin typeface="Verdana" pitchFamily="34" charset="0"/>
                <a:ea typeface="Verdana" pitchFamily="34" charset="0"/>
                <a:cs typeface="Verdana" pitchFamily="34" charset="0"/>
              </a:rPr>
              <a:t> – </a:t>
            </a:r>
          </a:p>
          <a:p>
            <a:pPr marL="449263" lvl="2" indent="-263525" algn="l">
              <a:lnSpc>
                <a:spcPct val="200000"/>
              </a:lnSpc>
              <a:spcBef>
                <a:spcPct val="0"/>
              </a:spcBef>
              <a:buFontTx/>
              <a:buChar char="-"/>
              <a:defRPr/>
            </a:pPr>
            <a:r>
              <a:rPr lang="en-GB" altLang="en-US" sz="1800" b="1" dirty="0">
                <a:solidFill>
                  <a:srgbClr val="002060"/>
                </a:solidFill>
                <a:latin typeface="Verdana" pitchFamily="34" charset="0"/>
                <a:ea typeface="Verdana" pitchFamily="34" charset="0"/>
                <a:cs typeface="Verdana" pitchFamily="34" charset="0"/>
              </a:rPr>
              <a:t>Common Trade Area</a:t>
            </a:r>
          </a:p>
          <a:p>
            <a:pPr marL="449263" lvl="2" indent="-263525" algn="l">
              <a:lnSpc>
                <a:spcPct val="200000"/>
              </a:lnSpc>
              <a:spcBef>
                <a:spcPct val="0"/>
              </a:spcBef>
              <a:buFontTx/>
              <a:buChar char="-"/>
              <a:defRPr/>
            </a:pPr>
            <a:r>
              <a:rPr lang="en-GB" altLang="en-US" sz="1800" b="1" dirty="0">
                <a:solidFill>
                  <a:srgbClr val="002060"/>
                </a:solidFill>
                <a:latin typeface="Verdana" pitchFamily="34" charset="0"/>
                <a:ea typeface="Verdana" pitchFamily="34" charset="0"/>
                <a:cs typeface="Verdana" pitchFamily="34" charset="0"/>
              </a:rPr>
              <a:t>Alignment of procurement</a:t>
            </a:r>
          </a:p>
          <a:p>
            <a:pPr marL="449263" lvl="2" indent="-263525" algn="l">
              <a:lnSpc>
                <a:spcPct val="120000"/>
              </a:lnSpc>
              <a:spcBef>
                <a:spcPct val="0"/>
              </a:spcBef>
              <a:buFontTx/>
              <a:buChar char="-"/>
              <a:defRPr/>
            </a:pPr>
            <a:endParaRPr lang="en-GB" altLang="en-US" b="1" dirty="0">
              <a:solidFill>
                <a:schemeClr val="accent1">
                  <a:lumMod val="75000"/>
                </a:schemeClr>
              </a:solidFill>
              <a:latin typeface="Arial" panose="020B0604020202020204" pitchFamily="34" charset="0"/>
              <a:ea typeface="Segoe UI" panose="020B0502040204020203" pitchFamily="34" charset="0"/>
              <a:cs typeface="Arial" panose="020B0604020202020204" pitchFamily="34" charset="0"/>
            </a:endParaRPr>
          </a:p>
          <a:p>
            <a:pPr marL="449263" lvl="2" indent="-263525" algn="l">
              <a:lnSpc>
                <a:spcPct val="120000"/>
              </a:lnSpc>
              <a:spcBef>
                <a:spcPct val="0"/>
              </a:spcBef>
              <a:buFontTx/>
              <a:buChar char="-"/>
              <a:defRPr/>
            </a:pPr>
            <a:endParaRPr lang="en-GB" altLang="en-US" b="1" dirty="0">
              <a:solidFill>
                <a:srgbClr val="00B050"/>
              </a:solidFill>
              <a:latin typeface="Arial" panose="020B0604020202020204" pitchFamily="34" charset="0"/>
              <a:ea typeface="Segoe UI" panose="020B0502040204020203" pitchFamily="34" charset="0"/>
              <a:cs typeface="Arial" panose="020B0604020202020204" pitchFamily="34" charset="0"/>
            </a:endParaRPr>
          </a:p>
          <a:p>
            <a:pPr marL="449263" lvl="2" indent="-263525" algn="l">
              <a:lnSpc>
                <a:spcPct val="120000"/>
              </a:lnSpc>
              <a:spcBef>
                <a:spcPct val="0"/>
              </a:spcBef>
              <a:buFontTx/>
              <a:buChar char="-"/>
              <a:defRPr/>
            </a:pPr>
            <a:endParaRPr lang="en-GB" altLang="en-US" sz="2800" b="1" dirty="0">
              <a:solidFill>
                <a:schemeClr val="tx1"/>
              </a:solidFill>
              <a:latin typeface="Arial" panose="020B0604020202020204" pitchFamily="34" charset="0"/>
              <a:ea typeface="Segoe UI" panose="020B0502040204020203" pitchFamily="34" charset="0"/>
              <a:cs typeface="Arial" panose="020B0604020202020204" pitchFamily="34" charset="0"/>
            </a:endParaRPr>
          </a:p>
          <a:p>
            <a:pPr marL="357188" lvl="3" indent="-263525" algn="l">
              <a:lnSpc>
                <a:spcPct val="120000"/>
              </a:lnSpc>
              <a:spcBef>
                <a:spcPct val="0"/>
              </a:spcBef>
              <a:spcAft>
                <a:spcPts val="600"/>
              </a:spcAft>
              <a:buFontTx/>
              <a:buChar char="-"/>
              <a:defRPr/>
            </a:pPr>
            <a:endParaRPr lang="en-GB" altLang="en-US" sz="2400" b="1" dirty="0">
              <a:solidFill>
                <a:srgbClr val="00B050"/>
              </a:solidFill>
              <a:latin typeface="Arial" panose="020B0604020202020204" pitchFamily="34" charset="0"/>
              <a:ea typeface="Segoe UI" panose="020B0502040204020203" pitchFamily="34" charset="0"/>
              <a:cs typeface="Arial" panose="020B0604020202020204" pitchFamily="34" charset="0"/>
            </a:endParaRPr>
          </a:p>
        </p:txBody>
      </p:sp>
    </p:spTree>
    <p:extLst>
      <p:ext uri="{BB962C8B-B14F-4D97-AF65-F5344CB8AC3E}">
        <p14:creationId xmlns:p14="http://schemas.microsoft.com/office/powerpoint/2010/main" val="2252435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712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752851" y="1705374"/>
            <a:ext cx="8079598" cy="1384995"/>
          </a:xfrm>
          <a:prstGeom prst="rect">
            <a:avLst/>
          </a:prstGeom>
        </p:spPr>
        <p:txBody>
          <a:bodyPr wrap="square">
            <a:spAutoFit/>
          </a:bodyPr>
          <a:lstStyle/>
          <a:p>
            <a:endParaRPr lang="en-GB" sz="24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GB" sz="24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GB" sz="3600" b="1" dirty="0">
              <a:solidFill>
                <a:srgbClr val="278FB7"/>
              </a:solidFill>
            </a:endParaRPr>
          </a:p>
        </p:txBody>
      </p:sp>
      <p:sp>
        <p:nvSpPr>
          <p:cNvPr id="2" name="TextBox 1"/>
          <p:cNvSpPr txBox="1"/>
          <p:nvPr/>
        </p:nvSpPr>
        <p:spPr>
          <a:xfrm>
            <a:off x="4169664" y="548680"/>
            <a:ext cx="6498336" cy="1261884"/>
          </a:xfrm>
          <a:prstGeom prst="rect">
            <a:avLst/>
          </a:prstGeom>
          <a:noFill/>
        </p:spPr>
        <p:txBody>
          <a:bodyPr wrap="square" rtlCol="0">
            <a:spAutoFit/>
          </a:bodyPr>
          <a:lstStyle/>
          <a:p>
            <a:pPr marL="0" lvl="2"/>
            <a:r>
              <a:rPr lang="en-GB" altLang="en-US" sz="3200" b="1" dirty="0">
                <a:solidFill>
                  <a:srgbClr val="278FB7"/>
                </a:solidFill>
                <a:latin typeface="Verdana" pitchFamily="34" charset="0"/>
                <a:ea typeface="Verdana" pitchFamily="34" charset="0"/>
                <a:cs typeface="Verdana" pitchFamily="34" charset="0"/>
              </a:rPr>
              <a:t>Construction NI</a:t>
            </a:r>
          </a:p>
          <a:p>
            <a:endParaRPr lang="en-GB" sz="4400" dirty="0"/>
          </a:p>
        </p:txBody>
      </p:sp>
      <p:sp>
        <p:nvSpPr>
          <p:cNvPr id="5" name="Rectangle 4"/>
          <p:cNvSpPr/>
          <p:nvPr/>
        </p:nvSpPr>
        <p:spPr>
          <a:xfrm>
            <a:off x="2852928" y="2048256"/>
            <a:ext cx="7607808" cy="643894"/>
          </a:xfrm>
          <a:prstGeom prst="rect">
            <a:avLst/>
          </a:prstGeom>
        </p:spPr>
        <p:txBody>
          <a:bodyPr wrap="square">
            <a:spAutoFit/>
          </a:bodyPr>
          <a:lstStyle/>
          <a:p>
            <a:pPr marL="176213" lvl="1">
              <a:lnSpc>
                <a:spcPct val="120000"/>
              </a:lnSpc>
              <a:spcBef>
                <a:spcPct val="0"/>
              </a:spcBef>
              <a:defRPr/>
            </a:pPr>
            <a:endParaRPr lang="en-GB" sz="3200" b="1" dirty="0"/>
          </a:p>
        </p:txBody>
      </p:sp>
      <p:sp>
        <p:nvSpPr>
          <p:cNvPr id="7" name="Subtitle 2"/>
          <p:cNvSpPr>
            <a:spLocks noGrp="1"/>
          </p:cNvSpPr>
          <p:nvPr>
            <p:ph type="subTitle" idx="1"/>
          </p:nvPr>
        </p:nvSpPr>
        <p:spPr>
          <a:xfrm>
            <a:off x="3575720" y="1556793"/>
            <a:ext cx="7236296" cy="2973429"/>
          </a:xfrm>
        </p:spPr>
        <p:txBody>
          <a:bodyPr>
            <a:noAutofit/>
          </a:bodyPr>
          <a:lstStyle/>
          <a:p>
            <a:pPr marL="449263" lvl="2" indent="-263525" algn="l">
              <a:lnSpc>
                <a:spcPct val="200000"/>
              </a:lnSpc>
              <a:spcBef>
                <a:spcPct val="0"/>
              </a:spcBef>
              <a:buFontTx/>
              <a:buChar char="-"/>
              <a:defRPr/>
            </a:pPr>
            <a:r>
              <a:rPr lang="en-GB" altLang="en-US" b="1" dirty="0">
                <a:solidFill>
                  <a:srgbClr val="002060"/>
                </a:solidFill>
                <a:latin typeface="Verdana" pitchFamily="34" charset="0"/>
                <a:ea typeface="Verdana" pitchFamily="34" charset="0"/>
                <a:cs typeface="Verdana" pitchFamily="34" charset="0"/>
              </a:rPr>
              <a:t>EU Funding </a:t>
            </a:r>
          </a:p>
          <a:p>
            <a:pPr marL="449263" lvl="2" indent="-263525" algn="l">
              <a:lnSpc>
                <a:spcPct val="200000"/>
              </a:lnSpc>
              <a:spcBef>
                <a:spcPct val="0"/>
              </a:spcBef>
              <a:buFontTx/>
              <a:buChar char="-"/>
              <a:defRPr/>
            </a:pPr>
            <a:r>
              <a:rPr lang="en-GB" altLang="en-US" b="1" dirty="0">
                <a:solidFill>
                  <a:srgbClr val="002060"/>
                </a:solidFill>
                <a:latin typeface="Verdana" pitchFamily="34" charset="0"/>
                <a:ea typeface="Verdana" pitchFamily="34" charset="0"/>
                <a:cs typeface="Verdana" pitchFamily="34" charset="0"/>
              </a:rPr>
              <a:t>Access to single market critical</a:t>
            </a:r>
          </a:p>
          <a:p>
            <a:pPr marL="449263" lvl="2" indent="-263525" algn="l">
              <a:lnSpc>
                <a:spcPct val="200000"/>
              </a:lnSpc>
              <a:spcBef>
                <a:spcPct val="0"/>
              </a:spcBef>
              <a:buFontTx/>
              <a:buChar char="-"/>
              <a:defRPr/>
            </a:pPr>
            <a:r>
              <a:rPr lang="en-GB" altLang="en-US" b="1" dirty="0">
                <a:solidFill>
                  <a:srgbClr val="002060"/>
                </a:solidFill>
                <a:latin typeface="Verdana" pitchFamily="34" charset="0"/>
                <a:ea typeface="Verdana" pitchFamily="34" charset="0"/>
                <a:cs typeface="Verdana" pitchFamily="34" charset="0"/>
              </a:rPr>
              <a:t>Reduction in EU regulation </a:t>
            </a:r>
          </a:p>
          <a:p>
            <a:pPr marL="449263" lvl="2" indent="-263525" algn="l">
              <a:lnSpc>
                <a:spcPct val="200000"/>
              </a:lnSpc>
              <a:spcBef>
                <a:spcPct val="0"/>
              </a:spcBef>
              <a:buFontTx/>
              <a:buChar char="-"/>
              <a:defRPr/>
            </a:pPr>
            <a:r>
              <a:rPr lang="en-GB" altLang="en-US" b="1" dirty="0">
                <a:solidFill>
                  <a:srgbClr val="002060"/>
                </a:solidFill>
                <a:latin typeface="Verdana" pitchFamily="34" charset="0"/>
                <a:ea typeface="Verdana" pitchFamily="34" charset="0"/>
                <a:cs typeface="Verdana" pitchFamily="34" charset="0"/>
              </a:rPr>
              <a:t>Joint ventures – less likely</a:t>
            </a:r>
          </a:p>
          <a:p>
            <a:pPr marL="449263" lvl="2" indent="-263525" algn="l">
              <a:lnSpc>
                <a:spcPct val="200000"/>
              </a:lnSpc>
              <a:spcBef>
                <a:spcPct val="0"/>
              </a:spcBef>
              <a:buFontTx/>
              <a:buChar char="-"/>
              <a:defRPr/>
            </a:pPr>
            <a:r>
              <a:rPr lang="en-GB" altLang="en-US" b="1" dirty="0">
                <a:solidFill>
                  <a:srgbClr val="002060"/>
                </a:solidFill>
                <a:latin typeface="Verdana" pitchFamily="34" charset="0"/>
                <a:ea typeface="Verdana" pitchFamily="34" charset="0"/>
                <a:cs typeface="Verdana" pitchFamily="34" charset="0"/>
              </a:rPr>
              <a:t>Skills shortage – labour </a:t>
            </a:r>
          </a:p>
          <a:p>
            <a:pPr marL="449263" lvl="2" indent="-263525" algn="l">
              <a:lnSpc>
                <a:spcPct val="200000"/>
              </a:lnSpc>
              <a:spcBef>
                <a:spcPct val="0"/>
              </a:spcBef>
              <a:buFontTx/>
              <a:buChar char="-"/>
              <a:defRPr/>
            </a:pPr>
            <a:r>
              <a:rPr lang="en-GB" altLang="en-US" b="1" dirty="0">
                <a:solidFill>
                  <a:srgbClr val="002060"/>
                </a:solidFill>
                <a:latin typeface="Verdana" pitchFamily="34" charset="0"/>
                <a:ea typeface="Verdana" pitchFamily="34" charset="0"/>
                <a:cs typeface="Verdana" pitchFamily="34" charset="0"/>
              </a:rPr>
              <a:t>Relaxation of procurement</a:t>
            </a:r>
          </a:p>
          <a:p>
            <a:pPr marL="449263" lvl="2" indent="-263525" algn="l">
              <a:lnSpc>
                <a:spcPct val="120000"/>
              </a:lnSpc>
              <a:spcBef>
                <a:spcPct val="0"/>
              </a:spcBef>
              <a:buFontTx/>
              <a:buChar char="-"/>
              <a:defRPr/>
            </a:pPr>
            <a:endParaRPr lang="en-GB" altLang="en-US" sz="2800" b="1" dirty="0">
              <a:solidFill>
                <a:schemeClr val="tx1"/>
              </a:solidFill>
              <a:latin typeface="Arial" panose="020B0604020202020204" pitchFamily="34" charset="0"/>
              <a:ea typeface="Segoe UI" panose="020B0502040204020203" pitchFamily="34" charset="0"/>
              <a:cs typeface="Arial" panose="020B0604020202020204" pitchFamily="34" charset="0"/>
            </a:endParaRPr>
          </a:p>
          <a:p>
            <a:pPr marL="357188" lvl="3" indent="-263525" algn="l">
              <a:lnSpc>
                <a:spcPct val="120000"/>
              </a:lnSpc>
              <a:spcBef>
                <a:spcPct val="0"/>
              </a:spcBef>
              <a:spcAft>
                <a:spcPts val="600"/>
              </a:spcAft>
              <a:buFontTx/>
              <a:buChar char="-"/>
              <a:defRPr/>
            </a:pPr>
            <a:endParaRPr lang="en-GB" altLang="en-US" sz="2400" b="1" dirty="0">
              <a:solidFill>
                <a:srgbClr val="00B050"/>
              </a:solidFill>
              <a:latin typeface="Arial" panose="020B0604020202020204" pitchFamily="34" charset="0"/>
              <a:ea typeface="Segoe UI" panose="020B0502040204020203" pitchFamily="34" charset="0"/>
              <a:cs typeface="Arial" panose="020B0604020202020204" pitchFamily="34" charset="0"/>
            </a:endParaRPr>
          </a:p>
        </p:txBody>
      </p:sp>
    </p:spTree>
    <p:extLst>
      <p:ext uri="{BB962C8B-B14F-4D97-AF65-F5344CB8AC3E}">
        <p14:creationId xmlns:p14="http://schemas.microsoft.com/office/powerpoint/2010/main" val="2252435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04977" y="980728"/>
            <a:ext cx="6772871" cy="4278094"/>
          </a:xfrm>
          <a:prstGeom prst="rect">
            <a:avLst/>
          </a:prstGeom>
          <a:noFill/>
        </p:spPr>
        <p:txBody>
          <a:bodyPr wrap="square" rtlCol="0">
            <a:spAutoFit/>
          </a:bodyPr>
          <a:lstStyle/>
          <a:p>
            <a:r>
              <a:rPr lang="en-IE" altLang="en-US" sz="3200" b="1" dirty="0">
                <a:solidFill>
                  <a:srgbClr val="278FB7"/>
                </a:solidFill>
                <a:latin typeface="Verdana" pitchFamily="34" charset="0"/>
                <a:ea typeface="Verdana" pitchFamily="34" charset="0"/>
                <a:cs typeface="Verdana" pitchFamily="34" charset="0"/>
              </a:rPr>
              <a:t>   Traded Services</a:t>
            </a:r>
          </a:p>
          <a:p>
            <a:endParaRPr lang="en-IE" b="1" dirty="0">
              <a:latin typeface="Verdana" pitchFamily="34" charset="0"/>
              <a:ea typeface="Verdana" pitchFamily="34" charset="0"/>
              <a:cs typeface="Verdana" pitchFamily="34" charset="0"/>
            </a:endParaRPr>
          </a:p>
          <a:p>
            <a:endParaRPr lang="en-IE" b="1" dirty="0">
              <a:latin typeface="Verdana" pitchFamily="34" charset="0"/>
              <a:ea typeface="Verdana" pitchFamily="34" charset="0"/>
              <a:cs typeface="Verdana" pitchFamily="34" charset="0"/>
            </a:endParaRPr>
          </a:p>
          <a:p>
            <a:endParaRPr lang="en-IE" b="1" dirty="0">
              <a:latin typeface="Verdana" pitchFamily="34" charset="0"/>
              <a:ea typeface="Verdana" pitchFamily="34" charset="0"/>
              <a:cs typeface="Verdana" pitchFamily="34" charset="0"/>
            </a:endParaRPr>
          </a:p>
          <a:p>
            <a:pPr marL="354013" indent="-354013">
              <a:buFont typeface="Arial" pitchFamily="34" charset="0"/>
              <a:buChar char="•"/>
            </a:pPr>
            <a:r>
              <a:rPr lang="en-US" altLang="en-US" sz="2400" b="1" dirty="0">
                <a:solidFill>
                  <a:srgbClr val="002060"/>
                </a:solidFill>
                <a:latin typeface="Verdana" pitchFamily="34" charset="0"/>
                <a:ea typeface="Verdana" pitchFamily="34" charset="0"/>
                <a:cs typeface="Verdana" pitchFamily="34" charset="0"/>
              </a:rPr>
              <a:t>Whether there be a requirement on legal firms who presently export their services into </a:t>
            </a:r>
            <a:r>
              <a:rPr lang="en-US" altLang="en-US" sz="2400" b="1" dirty="0" err="1">
                <a:solidFill>
                  <a:srgbClr val="002060"/>
                </a:solidFill>
                <a:latin typeface="Verdana" pitchFamily="34" charset="0"/>
                <a:ea typeface="Verdana" pitchFamily="34" charset="0"/>
                <a:cs typeface="Verdana" pitchFamily="34" charset="0"/>
              </a:rPr>
              <a:t>RoI</a:t>
            </a:r>
            <a:r>
              <a:rPr lang="en-US" altLang="en-US" sz="2400" b="1" dirty="0">
                <a:solidFill>
                  <a:srgbClr val="002060"/>
                </a:solidFill>
                <a:latin typeface="Verdana" pitchFamily="34" charset="0"/>
                <a:ea typeface="Verdana" pitchFamily="34" charset="0"/>
                <a:cs typeface="Verdana" pitchFamily="34" charset="0"/>
              </a:rPr>
              <a:t>/EU to have a legal presence in </a:t>
            </a:r>
            <a:r>
              <a:rPr lang="en-US" altLang="en-US" sz="2400" b="1" dirty="0" err="1">
                <a:solidFill>
                  <a:srgbClr val="002060"/>
                </a:solidFill>
                <a:latin typeface="Verdana" pitchFamily="34" charset="0"/>
                <a:ea typeface="Verdana" pitchFamily="34" charset="0"/>
                <a:cs typeface="Verdana" pitchFamily="34" charset="0"/>
              </a:rPr>
              <a:t>RoI</a:t>
            </a:r>
            <a:r>
              <a:rPr lang="en-US" altLang="en-US" sz="2400" b="1" dirty="0">
                <a:solidFill>
                  <a:srgbClr val="002060"/>
                </a:solidFill>
                <a:latin typeface="Verdana" pitchFamily="34" charset="0"/>
                <a:ea typeface="Verdana" pitchFamily="34" charset="0"/>
                <a:cs typeface="Verdana" pitchFamily="34" charset="0"/>
              </a:rPr>
              <a:t>? </a:t>
            </a:r>
          </a:p>
          <a:p>
            <a:pPr marL="354013" indent="-354013">
              <a:buFont typeface="Arial" pitchFamily="34" charset="0"/>
              <a:buChar char="•"/>
            </a:pPr>
            <a:endParaRPr lang="en-US" altLang="en-US" sz="2400" b="1" dirty="0">
              <a:solidFill>
                <a:srgbClr val="002060"/>
              </a:solidFill>
              <a:latin typeface="Verdana" pitchFamily="34" charset="0"/>
              <a:ea typeface="Verdana" pitchFamily="34" charset="0"/>
              <a:cs typeface="Verdana" pitchFamily="34" charset="0"/>
            </a:endParaRPr>
          </a:p>
          <a:p>
            <a:pPr marL="354013" indent="-354013">
              <a:buFont typeface="Arial" pitchFamily="34" charset="0"/>
              <a:buChar char="•"/>
            </a:pPr>
            <a:r>
              <a:rPr lang="en-US" altLang="en-US" sz="2400" b="1" dirty="0">
                <a:solidFill>
                  <a:srgbClr val="002060"/>
                </a:solidFill>
                <a:latin typeface="Verdana" pitchFamily="34" charset="0"/>
                <a:ea typeface="Verdana" pitchFamily="34" charset="0"/>
                <a:cs typeface="Verdana" pitchFamily="34" charset="0"/>
              </a:rPr>
              <a:t>Implications for cost if that is the case</a:t>
            </a:r>
            <a:endParaRPr lang="en-GB" altLang="en-US" sz="2400" b="1" dirty="0">
              <a:solidFill>
                <a:srgbClr val="002060"/>
              </a:solidFill>
              <a:latin typeface="Verdana" pitchFamily="34" charset="0"/>
              <a:ea typeface="Verdana" pitchFamily="34" charset="0"/>
              <a:cs typeface="Verdana" pitchFamily="34" charset="0"/>
            </a:endParaRPr>
          </a:p>
          <a:p>
            <a:endParaRPr lang="en-GB" dirty="0"/>
          </a:p>
        </p:txBody>
      </p:sp>
    </p:spTree>
    <p:extLst>
      <p:ext uri="{BB962C8B-B14F-4D97-AF65-F5344CB8AC3E}">
        <p14:creationId xmlns:p14="http://schemas.microsoft.com/office/powerpoint/2010/main" val="287732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19736" y="1772816"/>
            <a:ext cx="6948264" cy="5644622"/>
          </a:xfrm>
          <a:prstGeom prst="rect">
            <a:avLst/>
          </a:prstGeom>
        </p:spPr>
        <p:txBody>
          <a:bodyPr wrap="square">
            <a:spAutoFit/>
          </a:bodyPr>
          <a:lstStyle/>
          <a:p>
            <a:pPr marL="642938" lvl="2" indent="-457200">
              <a:lnSpc>
                <a:spcPct val="200000"/>
              </a:lnSpc>
              <a:spcBef>
                <a:spcPct val="0"/>
              </a:spcBef>
              <a:buFont typeface="+mj-lt"/>
              <a:buAutoNum type="arabicPeriod"/>
              <a:defRPr/>
            </a:pPr>
            <a:r>
              <a:rPr lang="en-GB" altLang="en-US" b="1" dirty="0">
                <a:solidFill>
                  <a:schemeClr val="accent1">
                    <a:lumMod val="50000"/>
                  </a:schemeClr>
                </a:solidFill>
                <a:latin typeface="Verdana" pitchFamily="34" charset="0"/>
                <a:ea typeface="Verdana" pitchFamily="34" charset="0"/>
                <a:cs typeface="Verdana" pitchFamily="34" charset="0"/>
              </a:rPr>
              <a:t>Introduction</a:t>
            </a:r>
          </a:p>
          <a:p>
            <a:pPr marL="642938" lvl="2" indent="-457200">
              <a:lnSpc>
                <a:spcPct val="200000"/>
              </a:lnSpc>
              <a:spcBef>
                <a:spcPct val="0"/>
              </a:spcBef>
              <a:buFont typeface="+mj-lt"/>
              <a:buAutoNum type="arabicPeriod"/>
              <a:defRPr/>
            </a:pPr>
            <a:r>
              <a:rPr lang="en-GB" altLang="en-US" b="1" dirty="0">
                <a:solidFill>
                  <a:schemeClr val="accent1">
                    <a:lumMod val="50000"/>
                  </a:schemeClr>
                </a:solidFill>
                <a:latin typeface="Verdana" pitchFamily="34" charset="0"/>
                <a:ea typeface="Verdana" pitchFamily="34" charset="0"/>
                <a:cs typeface="Verdana" pitchFamily="34" charset="0"/>
              </a:rPr>
              <a:t>Context</a:t>
            </a:r>
          </a:p>
          <a:p>
            <a:pPr marL="642938" lvl="2" indent="-457200">
              <a:lnSpc>
                <a:spcPct val="200000"/>
              </a:lnSpc>
              <a:spcBef>
                <a:spcPct val="0"/>
              </a:spcBef>
              <a:buFont typeface="+mj-lt"/>
              <a:buAutoNum type="arabicPeriod"/>
              <a:defRPr/>
            </a:pPr>
            <a:r>
              <a:rPr lang="en-GB" altLang="en-US" b="1" dirty="0">
                <a:solidFill>
                  <a:schemeClr val="accent1">
                    <a:lumMod val="50000"/>
                  </a:schemeClr>
                </a:solidFill>
                <a:latin typeface="Verdana" pitchFamily="34" charset="0"/>
                <a:ea typeface="Verdana" pitchFamily="34" charset="0"/>
                <a:cs typeface="Verdana" pitchFamily="34" charset="0"/>
              </a:rPr>
              <a:t>Experience from a North West Perspective </a:t>
            </a:r>
          </a:p>
          <a:p>
            <a:pPr marL="642938" lvl="2" indent="-457200">
              <a:lnSpc>
                <a:spcPct val="200000"/>
              </a:lnSpc>
              <a:spcBef>
                <a:spcPct val="0"/>
              </a:spcBef>
              <a:buFont typeface="+mj-lt"/>
              <a:buAutoNum type="arabicPeriod"/>
              <a:defRPr/>
            </a:pPr>
            <a:r>
              <a:rPr lang="en-GB" altLang="en-US" b="1" dirty="0">
                <a:solidFill>
                  <a:schemeClr val="accent1">
                    <a:lumMod val="50000"/>
                  </a:schemeClr>
                </a:solidFill>
                <a:latin typeface="Verdana" pitchFamily="34" charset="0"/>
                <a:ea typeface="Verdana" pitchFamily="34" charset="0"/>
                <a:cs typeface="Verdana" pitchFamily="34" charset="0"/>
              </a:rPr>
              <a:t>Key Issues</a:t>
            </a:r>
          </a:p>
          <a:p>
            <a:pPr marL="642938" lvl="2" indent="-457200">
              <a:lnSpc>
                <a:spcPct val="200000"/>
              </a:lnSpc>
              <a:spcBef>
                <a:spcPct val="0"/>
              </a:spcBef>
              <a:buFont typeface="+mj-lt"/>
              <a:buAutoNum type="arabicPeriod"/>
              <a:defRPr/>
            </a:pPr>
            <a:r>
              <a:rPr lang="en-GB" altLang="en-US" b="1" dirty="0">
                <a:solidFill>
                  <a:schemeClr val="accent1">
                    <a:lumMod val="50000"/>
                  </a:schemeClr>
                </a:solidFill>
                <a:latin typeface="Verdana" pitchFamily="34" charset="0"/>
                <a:ea typeface="Verdana" pitchFamily="34" charset="0"/>
                <a:cs typeface="Verdana" pitchFamily="34" charset="0"/>
              </a:rPr>
              <a:t>Mitigations </a:t>
            </a:r>
          </a:p>
          <a:p>
            <a:pPr marL="642938" lvl="2" indent="-457200">
              <a:lnSpc>
                <a:spcPct val="200000"/>
              </a:lnSpc>
              <a:spcBef>
                <a:spcPct val="0"/>
              </a:spcBef>
              <a:buFont typeface="+mj-lt"/>
              <a:buAutoNum type="arabicPeriod"/>
              <a:defRPr/>
            </a:pPr>
            <a:r>
              <a:rPr lang="en-GB" altLang="en-US" b="1" dirty="0">
                <a:solidFill>
                  <a:schemeClr val="accent1">
                    <a:lumMod val="50000"/>
                  </a:schemeClr>
                </a:solidFill>
                <a:latin typeface="Verdana" pitchFamily="34" charset="0"/>
                <a:ea typeface="Verdana" pitchFamily="34" charset="0"/>
                <a:cs typeface="Verdana" pitchFamily="34" charset="0"/>
              </a:rPr>
              <a:t>Closing Remarks</a:t>
            </a:r>
          </a:p>
          <a:p>
            <a:pPr marL="342900" lvl="1" indent="-342900">
              <a:lnSpc>
                <a:spcPct val="150000"/>
              </a:lnSpc>
              <a:spcBef>
                <a:spcPct val="20000"/>
              </a:spcBef>
              <a:defRPr/>
            </a:pPr>
            <a:endParaRPr lang="en-GB" altLang="en-US" b="1" dirty="0">
              <a:solidFill>
                <a:schemeClr val="accent3">
                  <a:lumMod val="50000"/>
                </a:schemeClr>
              </a:solidFill>
              <a:latin typeface="Verdana" pitchFamily="34" charset="0"/>
              <a:ea typeface="Verdana" pitchFamily="34" charset="0"/>
              <a:cs typeface="Verdana" pitchFamily="34" charset="0"/>
            </a:endParaRPr>
          </a:p>
          <a:p>
            <a:pPr marL="342900" lvl="1" indent="-342900">
              <a:lnSpc>
                <a:spcPct val="150000"/>
              </a:lnSpc>
              <a:spcBef>
                <a:spcPct val="20000"/>
              </a:spcBef>
              <a:buFont typeface="+mj-lt"/>
              <a:buAutoNum type="arabicPeriod"/>
              <a:defRPr/>
            </a:pPr>
            <a:endParaRPr lang="en-GB" altLang="en-US" b="1" dirty="0">
              <a:solidFill>
                <a:schemeClr val="accent3">
                  <a:lumMod val="50000"/>
                </a:schemeClr>
              </a:solidFill>
              <a:latin typeface="Verdana" pitchFamily="34" charset="0"/>
              <a:ea typeface="Verdana" pitchFamily="34" charset="0"/>
              <a:cs typeface="Verdana" pitchFamily="34" charset="0"/>
            </a:endParaRPr>
          </a:p>
          <a:p>
            <a:pPr marL="342900" lvl="1" indent="-342900">
              <a:lnSpc>
                <a:spcPct val="150000"/>
              </a:lnSpc>
              <a:spcBef>
                <a:spcPct val="20000"/>
              </a:spcBef>
              <a:buFont typeface="+mj-lt"/>
              <a:buAutoNum type="arabicPeriod"/>
              <a:defRPr/>
            </a:pPr>
            <a:endParaRPr lang="en-GB" altLang="en-US" b="1" dirty="0">
              <a:solidFill>
                <a:schemeClr val="accent3">
                  <a:lumMod val="50000"/>
                </a:schemeClr>
              </a:solidFill>
              <a:latin typeface="Verdana" pitchFamily="34" charset="0"/>
              <a:ea typeface="Verdana" pitchFamily="34" charset="0"/>
              <a:cs typeface="Verdana" pitchFamily="34" charset="0"/>
            </a:endParaRPr>
          </a:p>
          <a:p>
            <a:pPr marL="342900" lvl="1" indent="-342900">
              <a:lnSpc>
                <a:spcPct val="150000"/>
              </a:lnSpc>
              <a:spcBef>
                <a:spcPct val="20000"/>
              </a:spcBef>
              <a:buFont typeface="+mj-lt"/>
              <a:buAutoNum type="arabicPeriod"/>
              <a:defRPr/>
            </a:pPr>
            <a:endParaRPr lang="en-GB" altLang="en-US" sz="1000" dirty="0">
              <a:solidFill>
                <a:schemeClr val="accent3">
                  <a:lumMod val="50000"/>
                </a:schemeClr>
              </a:solidFill>
              <a:latin typeface="Verdana" pitchFamily="34" charset="0"/>
              <a:ea typeface="Verdana" pitchFamily="34" charset="0"/>
              <a:cs typeface="Verdana" pitchFamily="34" charset="0"/>
            </a:endParaRPr>
          </a:p>
          <a:p>
            <a:endParaRPr lang="en-GB" sz="3600" b="1" dirty="0">
              <a:solidFill>
                <a:srgbClr val="278FB7"/>
              </a:solidFill>
            </a:endParaRPr>
          </a:p>
        </p:txBody>
      </p:sp>
      <p:sp>
        <p:nvSpPr>
          <p:cNvPr id="2" name="TextBox 1"/>
          <p:cNvSpPr txBox="1"/>
          <p:nvPr/>
        </p:nvSpPr>
        <p:spPr>
          <a:xfrm>
            <a:off x="4943872" y="476672"/>
            <a:ext cx="6040192" cy="861774"/>
          </a:xfrm>
          <a:prstGeom prst="rect">
            <a:avLst/>
          </a:prstGeom>
          <a:noFill/>
        </p:spPr>
        <p:txBody>
          <a:bodyPr wrap="square" rtlCol="0">
            <a:spAutoFit/>
          </a:bodyPr>
          <a:lstStyle/>
          <a:p>
            <a:r>
              <a:rPr lang="en-GB" altLang="en-US" sz="3200" b="1" dirty="0">
                <a:solidFill>
                  <a:srgbClr val="278FB7"/>
                </a:solidFill>
                <a:latin typeface="Verdana" pitchFamily="34" charset="0"/>
                <a:ea typeface="Verdana" pitchFamily="34" charset="0"/>
                <a:cs typeface="Verdana" pitchFamily="34" charset="0"/>
              </a:rPr>
              <a:t>Overview</a:t>
            </a:r>
          </a:p>
          <a:p>
            <a:endParaRPr lang="en-GB" dirty="0"/>
          </a:p>
        </p:txBody>
      </p:sp>
    </p:spTree>
    <p:extLst>
      <p:ext uri="{BB962C8B-B14F-4D97-AF65-F5344CB8AC3E}">
        <p14:creationId xmlns:p14="http://schemas.microsoft.com/office/powerpoint/2010/main" val="225243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719736" y="980728"/>
            <a:ext cx="6672786" cy="5355312"/>
          </a:xfrm>
          <a:prstGeom prst="rect">
            <a:avLst/>
          </a:prstGeom>
          <a:noFill/>
        </p:spPr>
        <p:txBody>
          <a:bodyPr wrap="square" rtlCol="0">
            <a:spAutoFit/>
          </a:bodyPr>
          <a:lstStyle/>
          <a:p>
            <a:r>
              <a:rPr lang="en-IE" altLang="en-US" sz="2800" b="1" dirty="0">
                <a:solidFill>
                  <a:srgbClr val="278FB7"/>
                </a:solidFill>
                <a:latin typeface="Verdana" pitchFamily="34" charset="0"/>
                <a:ea typeface="Verdana" pitchFamily="34" charset="0"/>
                <a:cs typeface="Verdana" pitchFamily="34" charset="0"/>
              </a:rPr>
              <a:t>    Retailing</a:t>
            </a:r>
          </a:p>
          <a:p>
            <a:pPr algn="ctr"/>
            <a:endParaRPr lang="en-IE" altLang="en-US" sz="28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IE" sz="800" b="1" dirty="0"/>
          </a:p>
          <a:p>
            <a:pPr marL="536575" indent="-444500">
              <a:buFont typeface="Arial" pitchFamily="34" charset="0"/>
              <a:buChar char="•"/>
            </a:pPr>
            <a:r>
              <a:rPr lang="en-US" altLang="en-US" sz="2000" b="1" dirty="0">
                <a:solidFill>
                  <a:srgbClr val="002060"/>
                </a:solidFill>
                <a:latin typeface="Verdana" pitchFamily="34" charset="0"/>
                <a:ea typeface="Verdana" pitchFamily="34" charset="0"/>
                <a:cs typeface="Verdana" pitchFamily="34" charset="0"/>
              </a:rPr>
              <a:t>The last decade in retailing has been full of ups and downs… </a:t>
            </a:r>
          </a:p>
          <a:p>
            <a:pPr marL="536575" indent="-444500"/>
            <a:endParaRPr lang="en-US" altLang="en-US" sz="2000" b="1" dirty="0">
              <a:solidFill>
                <a:srgbClr val="002060"/>
              </a:solidFill>
              <a:latin typeface="Verdana" pitchFamily="34" charset="0"/>
              <a:ea typeface="Verdana" pitchFamily="34" charset="0"/>
              <a:cs typeface="Verdana" pitchFamily="34" charset="0"/>
            </a:endParaRPr>
          </a:p>
          <a:p>
            <a:pPr marL="536575" indent="-444500">
              <a:buFont typeface="Arial" pitchFamily="34" charset="0"/>
              <a:buChar char="•"/>
            </a:pPr>
            <a:r>
              <a:rPr lang="en-US" altLang="en-US" sz="2000" b="1" dirty="0">
                <a:solidFill>
                  <a:srgbClr val="002060"/>
                </a:solidFill>
                <a:latin typeface="Verdana" pitchFamily="34" charset="0"/>
                <a:ea typeface="Verdana" pitchFamily="34" charset="0"/>
                <a:cs typeface="Verdana" pitchFamily="34" charset="0"/>
              </a:rPr>
              <a:t>Periodically as the exchange rate fluctuates we see an upsurge in shoppers one way or the other….. </a:t>
            </a:r>
          </a:p>
          <a:p>
            <a:pPr marL="536575" indent="-444500">
              <a:buFont typeface="Arial" pitchFamily="34" charset="0"/>
              <a:buChar char="•"/>
            </a:pPr>
            <a:endParaRPr lang="en-US" altLang="en-US" sz="2000" b="1" dirty="0">
              <a:solidFill>
                <a:srgbClr val="002060"/>
              </a:solidFill>
              <a:latin typeface="Verdana" pitchFamily="34" charset="0"/>
              <a:ea typeface="Verdana" pitchFamily="34" charset="0"/>
              <a:cs typeface="Verdana" pitchFamily="34" charset="0"/>
            </a:endParaRPr>
          </a:p>
          <a:p>
            <a:pPr marL="536575" indent="-444500">
              <a:buFont typeface="Arial" pitchFamily="34" charset="0"/>
              <a:buChar char="•"/>
            </a:pPr>
            <a:r>
              <a:rPr lang="en-US" altLang="en-US" sz="2000" b="1" dirty="0">
                <a:solidFill>
                  <a:srgbClr val="002060"/>
                </a:solidFill>
                <a:latin typeface="Verdana" pitchFamily="34" charset="0"/>
                <a:ea typeface="Verdana" pitchFamily="34" charset="0"/>
                <a:cs typeface="Verdana" pitchFamily="34" charset="0"/>
              </a:rPr>
              <a:t>The uncertainty associated with </a:t>
            </a:r>
            <a:r>
              <a:rPr lang="en-US" altLang="en-US" sz="2000" b="1" dirty="0" err="1">
                <a:solidFill>
                  <a:srgbClr val="002060"/>
                </a:solidFill>
                <a:latin typeface="Verdana" pitchFamily="34" charset="0"/>
                <a:ea typeface="Verdana" pitchFamily="34" charset="0"/>
                <a:cs typeface="Verdana" pitchFamily="34" charset="0"/>
              </a:rPr>
              <a:t>Brexit</a:t>
            </a:r>
            <a:r>
              <a:rPr lang="en-US" altLang="en-US" sz="2000" b="1" dirty="0">
                <a:solidFill>
                  <a:srgbClr val="002060"/>
                </a:solidFill>
                <a:latin typeface="Verdana" pitchFamily="34" charset="0"/>
                <a:ea typeface="Verdana" pitchFamily="34" charset="0"/>
                <a:cs typeface="Verdana" pitchFamily="34" charset="0"/>
              </a:rPr>
              <a:t> delays investment as potential investors cannot be sure of a return…. this is particularly the case on the border….even short term planning is difficult.</a:t>
            </a:r>
          </a:p>
          <a:p>
            <a:endParaRPr lang="en-GB" dirty="0"/>
          </a:p>
        </p:txBody>
      </p:sp>
    </p:spTree>
    <p:extLst>
      <p:ext uri="{BB962C8B-B14F-4D97-AF65-F5344CB8AC3E}">
        <p14:creationId xmlns:p14="http://schemas.microsoft.com/office/powerpoint/2010/main" val="2877323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742099" y="597409"/>
            <a:ext cx="6835748" cy="5293757"/>
          </a:xfrm>
          <a:prstGeom prst="rect">
            <a:avLst/>
          </a:prstGeom>
          <a:noFill/>
        </p:spPr>
        <p:txBody>
          <a:bodyPr wrap="square" rtlCol="0">
            <a:spAutoFit/>
          </a:bodyPr>
          <a:lstStyle/>
          <a:p>
            <a:r>
              <a:rPr lang="en-IE" altLang="en-US" sz="2800" b="1" dirty="0">
                <a:solidFill>
                  <a:srgbClr val="278FB7"/>
                </a:solidFill>
                <a:latin typeface="Arial" panose="020B0604020202020204" pitchFamily="34" charset="0"/>
                <a:ea typeface="Verdana" pitchFamily="34" charset="0"/>
                <a:cs typeface="Arial" panose="020B0604020202020204" pitchFamily="34" charset="0"/>
              </a:rPr>
              <a:t>      </a:t>
            </a:r>
            <a:r>
              <a:rPr lang="en-IE" altLang="en-US" sz="2800" b="1" dirty="0">
                <a:solidFill>
                  <a:srgbClr val="278FB7"/>
                </a:solidFill>
                <a:latin typeface="Verdana" pitchFamily="34" charset="0"/>
                <a:ea typeface="Verdana" pitchFamily="34" charset="0"/>
                <a:cs typeface="Verdana" pitchFamily="34" charset="0"/>
              </a:rPr>
              <a:t>Agriculture</a:t>
            </a:r>
          </a:p>
          <a:p>
            <a:pPr algn="ctr"/>
            <a:endParaRPr lang="en-IE" altLang="en-US" sz="28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IE" sz="800" b="1" dirty="0"/>
          </a:p>
          <a:p>
            <a:pPr marL="536575" indent="-444500"/>
            <a:r>
              <a:rPr lang="en-US" altLang="en-US" sz="1600" b="1" dirty="0">
                <a:solidFill>
                  <a:srgbClr val="002060"/>
                </a:solidFill>
                <a:latin typeface="Verdana" pitchFamily="34" charset="0"/>
                <a:ea typeface="Verdana" pitchFamily="34" charset="0"/>
                <a:cs typeface="Verdana" pitchFamily="34" charset="0"/>
              </a:rPr>
              <a:t>	“The Dairy industry has been under severe pressure already as the price fell in the last year… the whole industry has changed with the majority of milk in NI exported for processing to the Republic of Ireland. </a:t>
            </a:r>
          </a:p>
          <a:p>
            <a:pPr marL="536575" indent="-444500">
              <a:buFont typeface="Arial" pitchFamily="34" charset="0"/>
              <a:buChar char="•"/>
            </a:pPr>
            <a:endParaRPr lang="en-US" altLang="en-US" sz="1600" b="1" dirty="0">
              <a:solidFill>
                <a:srgbClr val="002060"/>
              </a:solidFill>
              <a:latin typeface="Verdana" pitchFamily="34" charset="0"/>
              <a:ea typeface="Verdana" pitchFamily="34" charset="0"/>
              <a:cs typeface="Verdana" pitchFamily="34" charset="0"/>
            </a:endParaRPr>
          </a:p>
          <a:p>
            <a:pPr marL="536575" indent="-444500"/>
            <a:r>
              <a:rPr lang="en-US" altLang="en-US" sz="1600" b="1" dirty="0">
                <a:solidFill>
                  <a:srgbClr val="002060"/>
                </a:solidFill>
                <a:latin typeface="Verdana" pitchFamily="34" charset="0"/>
                <a:ea typeface="Verdana" pitchFamily="34" charset="0"/>
                <a:cs typeface="Verdana" pitchFamily="34" charset="0"/>
              </a:rPr>
              <a:t>	I don’t think those people suggesting border controls understand, at all, the numerous crossings that there are between ROI and NI. Many farms now cross the border owning buildings and fields on both sides, how will that work? Much of the beef that is produced here goes direct to England for processing, where will the NI processors get their beef from or their workers if they introduce border controls or quotas or tariffs? We are already suffering rural depopulation…. We will be more isolated and worse off…”</a:t>
            </a:r>
            <a:endParaRPr lang="en-GB" altLang="en-US" sz="1600" b="1" dirty="0">
              <a:solidFill>
                <a:srgbClr val="002060"/>
              </a:solidFill>
              <a:latin typeface="Verdana" pitchFamily="34" charset="0"/>
              <a:ea typeface="Verdana" pitchFamily="34" charset="0"/>
              <a:cs typeface="Verdana" pitchFamily="34" charset="0"/>
            </a:endParaRPr>
          </a:p>
          <a:p>
            <a:endParaRPr lang="en-GB" dirty="0"/>
          </a:p>
        </p:txBody>
      </p:sp>
    </p:spTree>
    <p:extLst>
      <p:ext uri="{BB962C8B-B14F-4D97-AF65-F5344CB8AC3E}">
        <p14:creationId xmlns:p14="http://schemas.microsoft.com/office/powerpoint/2010/main" val="2877323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049917" y="633984"/>
            <a:ext cx="6527930" cy="5509200"/>
          </a:xfrm>
          <a:prstGeom prst="rect">
            <a:avLst/>
          </a:prstGeom>
          <a:noFill/>
        </p:spPr>
        <p:txBody>
          <a:bodyPr wrap="square" rtlCol="0">
            <a:spAutoFit/>
          </a:bodyPr>
          <a:lstStyle/>
          <a:p>
            <a:r>
              <a:rPr lang="en-IE" altLang="en-US" sz="2800" b="1" dirty="0">
                <a:solidFill>
                  <a:srgbClr val="278FB7"/>
                </a:solidFill>
                <a:latin typeface="Verdana" pitchFamily="34" charset="0"/>
                <a:ea typeface="Verdana" pitchFamily="34" charset="0"/>
                <a:cs typeface="Verdana" pitchFamily="34" charset="0"/>
              </a:rPr>
              <a:t>     Logistics</a:t>
            </a:r>
            <a:endParaRPr lang="en-IE" altLang="en-US" sz="28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pPr algn="ctr"/>
            <a:endParaRPr lang="en-IE" altLang="en-US" sz="16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IE" sz="800" b="1" dirty="0"/>
          </a:p>
          <a:p>
            <a:pPr marL="536575" indent="-444500"/>
            <a:r>
              <a:rPr lang="en-US" altLang="en-US" sz="1600" b="1" dirty="0">
                <a:solidFill>
                  <a:srgbClr val="002060"/>
                </a:solidFill>
                <a:latin typeface="Verdana" pitchFamily="34" charset="0"/>
                <a:ea typeface="Verdana" pitchFamily="34" charset="0"/>
                <a:cs typeface="Verdana" pitchFamily="34" charset="0"/>
              </a:rPr>
              <a:t>	“Any border controls will impose additional costs on us as carriers that we will have to pass on to our customers. Dozens of lorries travel through Bridgend to the </a:t>
            </a:r>
            <a:r>
              <a:rPr lang="en-US" altLang="en-US" sz="1600" b="1" dirty="0" err="1">
                <a:solidFill>
                  <a:srgbClr val="002060"/>
                </a:solidFill>
                <a:latin typeface="Verdana" pitchFamily="34" charset="0"/>
                <a:ea typeface="Verdana" pitchFamily="34" charset="0"/>
                <a:cs typeface="Verdana" pitchFamily="34" charset="0"/>
              </a:rPr>
              <a:t>Lisahally</a:t>
            </a:r>
            <a:r>
              <a:rPr lang="en-US" altLang="en-US" sz="1600" b="1" dirty="0">
                <a:solidFill>
                  <a:srgbClr val="002060"/>
                </a:solidFill>
                <a:latin typeface="Verdana" pitchFamily="34" charset="0"/>
                <a:ea typeface="Verdana" pitchFamily="34" charset="0"/>
                <a:cs typeface="Verdana" pitchFamily="34" charset="0"/>
              </a:rPr>
              <a:t> Port every day and others to Belfast for one contract. If controls are introduced then the quickest time to process required documentation for such movements would be ten minutes and that would be exceptional...it could take half a day… </a:t>
            </a:r>
          </a:p>
          <a:p>
            <a:pPr marL="536575" indent="-444500"/>
            <a:endParaRPr lang="en-US" altLang="en-US" sz="1600" b="1" dirty="0">
              <a:solidFill>
                <a:srgbClr val="002060"/>
              </a:solidFill>
              <a:latin typeface="Verdana" pitchFamily="34" charset="0"/>
              <a:ea typeface="Verdana" pitchFamily="34" charset="0"/>
              <a:cs typeface="Verdana" pitchFamily="34" charset="0"/>
            </a:endParaRPr>
          </a:p>
          <a:p>
            <a:pPr marL="536575" indent="-444500"/>
            <a:r>
              <a:rPr lang="en-US" altLang="en-US" sz="1600" b="1" dirty="0">
                <a:solidFill>
                  <a:srgbClr val="002060"/>
                </a:solidFill>
                <a:latin typeface="Verdana" pitchFamily="34" charset="0"/>
                <a:ea typeface="Verdana" pitchFamily="34" charset="0"/>
                <a:cs typeface="Verdana" pitchFamily="34" charset="0"/>
              </a:rPr>
              <a:t>	For 60,000 </a:t>
            </a:r>
            <a:r>
              <a:rPr lang="en-US" altLang="en-US" sz="1600" b="1" dirty="0" err="1">
                <a:solidFill>
                  <a:srgbClr val="002060"/>
                </a:solidFill>
                <a:latin typeface="Verdana" pitchFamily="34" charset="0"/>
                <a:ea typeface="Verdana" pitchFamily="34" charset="0"/>
                <a:cs typeface="Verdana" pitchFamily="34" charset="0"/>
              </a:rPr>
              <a:t>tonnes</a:t>
            </a:r>
            <a:r>
              <a:rPr lang="en-US" altLang="en-US" sz="1600" b="1" dirty="0">
                <a:solidFill>
                  <a:srgbClr val="002060"/>
                </a:solidFill>
                <a:latin typeface="Verdana" pitchFamily="34" charset="0"/>
                <a:ea typeface="Verdana" pitchFamily="34" charset="0"/>
                <a:cs typeface="Verdana" pitchFamily="34" charset="0"/>
              </a:rPr>
              <a:t> that would involve 2,400 truck movements and at the record clearance time of ten minutes that would equate to 400 hrs… for a driver that would result in 40 non productive days costing about 24,000 euro loss of earnings for the truck. This should give some idea of the risks involved to business…..”</a:t>
            </a:r>
            <a:endParaRPr lang="en-IE" altLang="en-US" sz="1600" b="1" dirty="0">
              <a:solidFill>
                <a:srgbClr val="002060"/>
              </a:solidFill>
              <a:latin typeface="Verdana" pitchFamily="34" charset="0"/>
              <a:ea typeface="Verdana" pitchFamily="34" charset="0"/>
              <a:cs typeface="Verdana" pitchFamily="34" charset="0"/>
            </a:endParaRPr>
          </a:p>
          <a:p>
            <a:pPr marL="536575" indent="-444500">
              <a:buFont typeface="Arial" pitchFamily="34" charset="0"/>
              <a:buChar char="•"/>
            </a:pPr>
            <a:endParaRPr lang="en-GB" altLang="en-US" sz="1600" b="1" dirty="0">
              <a:solidFill>
                <a:srgbClr val="00206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77323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186532" y="670829"/>
            <a:ext cx="6481469" cy="5970865"/>
          </a:xfrm>
          <a:prstGeom prst="rect">
            <a:avLst/>
          </a:prstGeom>
          <a:noFill/>
        </p:spPr>
        <p:txBody>
          <a:bodyPr wrap="square" rtlCol="0">
            <a:spAutoFit/>
          </a:bodyPr>
          <a:lstStyle/>
          <a:p>
            <a:endParaRPr lang="en-US" altLang="en-US" sz="2800" b="1" dirty="0">
              <a:solidFill>
                <a:srgbClr val="278FB7"/>
              </a:solidFill>
              <a:latin typeface="Verdana" pitchFamily="34" charset="0"/>
              <a:ea typeface="Verdana" pitchFamily="34" charset="0"/>
              <a:cs typeface="Verdana" pitchFamily="34" charset="0"/>
            </a:endParaRPr>
          </a:p>
          <a:p>
            <a:r>
              <a:rPr lang="en-US" altLang="en-US" sz="2800" b="1" dirty="0">
                <a:solidFill>
                  <a:srgbClr val="278FB7"/>
                </a:solidFill>
                <a:latin typeface="Verdana" pitchFamily="34" charset="0"/>
                <a:ea typeface="Verdana" pitchFamily="34" charset="0"/>
                <a:cs typeface="Verdana" pitchFamily="34" charset="0"/>
              </a:rPr>
              <a:t>    Funding</a:t>
            </a:r>
          </a:p>
          <a:p>
            <a:pPr algn="ctr"/>
            <a:endParaRPr lang="en-IE" altLang="en-US" sz="36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IE" sz="1000" b="1" dirty="0"/>
          </a:p>
          <a:p>
            <a:pPr marL="536575" indent="-444500">
              <a:buFont typeface="Arial" pitchFamily="34" charset="0"/>
              <a:buChar char="•"/>
            </a:pPr>
            <a:r>
              <a:rPr lang="en-US" altLang="en-US" sz="2800" b="1" dirty="0" err="1">
                <a:solidFill>
                  <a:srgbClr val="002060"/>
                </a:solidFill>
                <a:latin typeface="Verdana" pitchFamily="34" charset="0"/>
                <a:ea typeface="Verdana" pitchFamily="34" charset="0"/>
                <a:cs typeface="Verdana" pitchFamily="34" charset="0"/>
              </a:rPr>
              <a:t>Interreg</a:t>
            </a:r>
            <a:endParaRPr lang="en-US" altLang="en-US" sz="2800" b="1" dirty="0">
              <a:solidFill>
                <a:srgbClr val="002060"/>
              </a:solidFill>
              <a:latin typeface="Verdana" pitchFamily="34" charset="0"/>
              <a:ea typeface="Verdana" pitchFamily="34" charset="0"/>
              <a:cs typeface="Verdana" pitchFamily="34" charset="0"/>
            </a:endParaRPr>
          </a:p>
          <a:p>
            <a:pPr marL="536575" indent="-444500"/>
            <a:endParaRPr lang="en-US" altLang="en-US" sz="2800" b="1" dirty="0">
              <a:solidFill>
                <a:srgbClr val="002060"/>
              </a:solidFill>
              <a:latin typeface="Verdana" pitchFamily="34" charset="0"/>
              <a:ea typeface="Verdana" pitchFamily="34" charset="0"/>
              <a:cs typeface="Verdana" pitchFamily="34" charset="0"/>
            </a:endParaRPr>
          </a:p>
          <a:p>
            <a:pPr marL="536575" indent="-444500">
              <a:buFont typeface="Arial" pitchFamily="34" charset="0"/>
              <a:buChar char="•"/>
            </a:pPr>
            <a:r>
              <a:rPr lang="en-US" altLang="en-US" sz="2800" b="1" dirty="0">
                <a:solidFill>
                  <a:srgbClr val="002060"/>
                </a:solidFill>
                <a:latin typeface="Verdana" pitchFamily="34" charset="0"/>
                <a:ea typeface="Verdana" pitchFamily="34" charset="0"/>
                <a:cs typeface="Verdana" pitchFamily="34" charset="0"/>
              </a:rPr>
              <a:t>PEACE </a:t>
            </a:r>
            <a:r>
              <a:rPr lang="en-US" altLang="en-US" sz="2800" b="1" dirty="0" err="1">
                <a:solidFill>
                  <a:srgbClr val="002060"/>
                </a:solidFill>
                <a:latin typeface="Verdana" pitchFamily="34" charset="0"/>
                <a:ea typeface="Verdana" pitchFamily="34" charset="0"/>
                <a:cs typeface="Verdana" pitchFamily="34" charset="0"/>
              </a:rPr>
              <a:t>Programmes</a:t>
            </a:r>
            <a:endParaRPr lang="en-US" altLang="en-US" sz="2800" b="1" dirty="0">
              <a:solidFill>
                <a:srgbClr val="002060"/>
              </a:solidFill>
              <a:latin typeface="Verdana" pitchFamily="34" charset="0"/>
              <a:ea typeface="Verdana" pitchFamily="34" charset="0"/>
              <a:cs typeface="Verdana" pitchFamily="34" charset="0"/>
            </a:endParaRPr>
          </a:p>
          <a:p>
            <a:pPr marL="536575" indent="-444500"/>
            <a:endParaRPr lang="en-US" altLang="en-US" sz="2800" b="1" dirty="0">
              <a:solidFill>
                <a:srgbClr val="002060"/>
              </a:solidFill>
              <a:latin typeface="Verdana" pitchFamily="34" charset="0"/>
              <a:ea typeface="Verdana" pitchFamily="34" charset="0"/>
              <a:cs typeface="Verdana" pitchFamily="34" charset="0"/>
            </a:endParaRPr>
          </a:p>
          <a:p>
            <a:pPr marL="536575" indent="-444500">
              <a:buFont typeface="Arial" pitchFamily="34" charset="0"/>
              <a:buChar char="•"/>
            </a:pPr>
            <a:r>
              <a:rPr lang="en-US" altLang="en-US" sz="2800" b="1" dirty="0">
                <a:solidFill>
                  <a:srgbClr val="002060"/>
                </a:solidFill>
                <a:latin typeface="Verdana" pitchFamily="34" charset="0"/>
                <a:ea typeface="Verdana" pitchFamily="34" charset="0"/>
                <a:cs typeface="Verdana" pitchFamily="34" charset="0"/>
              </a:rPr>
              <a:t>Territorial Co-operation </a:t>
            </a:r>
          </a:p>
          <a:p>
            <a:r>
              <a:rPr lang="en-US" altLang="en-US" sz="2800" b="1" dirty="0">
                <a:solidFill>
                  <a:srgbClr val="278FB7"/>
                </a:solidFill>
                <a:latin typeface="Verdana" pitchFamily="34" charset="0"/>
                <a:ea typeface="Verdana" pitchFamily="34" charset="0"/>
                <a:cs typeface="Verdana" pitchFamily="34" charset="0"/>
              </a:rPr>
              <a:t> </a:t>
            </a:r>
          </a:p>
          <a:p>
            <a:endParaRPr lang="en-US" altLang="en-US" sz="2800" b="1" dirty="0">
              <a:solidFill>
                <a:srgbClr val="278FB7"/>
              </a:solidFill>
              <a:latin typeface="Verdana" pitchFamily="34" charset="0"/>
              <a:ea typeface="Verdana" pitchFamily="34" charset="0"/>
              <a:cs typeface="Verdana" pitchFamily="34" charset="0"/>
            </a:endParaRPr>
          </a:p>
          <a:p>
            <a:endParaRPr lang="en-US" altLang="en-US" sz="2800" b="1" dirty="0">
              <a:solidFill>
                <a:srgbClr val="278FB7"/>
              </a:solidFill>
              <a:latin typeface="Verdana" pitchFamily="34" charset="0"/>
              <a:ea typeface="Verdana" pitchFamily="34" charset="0"/>
              <a:cs typeface="Verdana" pitchFamily="34" charset="0"/>
            </a:endParaRPr>
          </a:p>
          <a:p>
            <a:endParaRPr lang="en-US" altLang="en-US" sz="2800" b="1" dirty="0">
              <a:solidFill>
                <a:srgbClr val="278FB7"/>
              </a:solidFill>
              <a:latin typeface="Verdana" pitchFamily="34" charset="0"/>
              <a:ea typeface="Verdana" pitchFamily="34" charset="0"/>
              <a:cs typeface="Verdana" pitchFamily="34" charset="0"/>
            </a:endParaRPr>
          </a:p>
          <a:p>
            <a:endParaRPr lang="en-US" altLang="en-US" sz="2800" b="1" dirty="0">
              <a:solidFill>
                <a:srgbClr val="278FB7"/>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77323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83832" y="692697"/>
            <a:ext cx="5460642" cy="584775"/>
          </a:xfrm>
          <a:prstGeom prst="rect">
            <a:avLst/>
          </a:prstGeom>
          <a:noFill/>
        </p:spPr>
        <p:txBody>
          <a:bodyPr wrap="square" rtlCol="0">
            <a:spAutoFit/>
          </a:bodyPr>
          <a:lstStyle/>
          <a:p>
            <a:r>
              <a:rPr lang="en-GB" altLang="en-US" sz="3200" b="1" dirty="0">
                <a:solidFill>
                  <a:srgbClr val="278FB7"/>
                </a:solidFill>
                <a:latin typeface="Verdana" pitchFamily="34" charset="0"/>
                <a:ea typeface="Verdana" pitchFamily="34" charset="0"/>
                <a:cs typeface="Verdana" pitchFamily="34" charset="0"/>
              </a:rPr>
              <a:t>Key Issues</a:t>
            </a:r>
            <a:endParaRPr lang="en-GB" sz="3200" dirty="0">
              <a:latin typeface="Verdana" pitchFamily="34" charset="0"/>
              <a:ea typeface="Verdana" pitchFamily="34" charset="0"/>
              <a:cs typeface="Verdana" pitchFamily="34" charset="0"/>
            </a:endParaRPr>
          </a:p>
        </p:txBody>
      </p:sp>
      <p:sp>
        <p:nvSpPr>
          <p:cNvPr id="4" name="TextBox 3"/>
          <p:cNvSpPr txBox="1"/>
          <p:nvPr/>
        </p:nvSpPr>
        <p:spPr>
          <a:xfrm>
            <a:off x="3215681" y="1412776"/>
            <a:ext cx="8327651" cy="4389728"/>
          </a:xfrm>
          <a:prstGeom prst="rect">
            <a:avLst/>
          </a:prstGeom>
          <a:noFill/>
        </p:spPr>
        <p:txBody>
          <a:bodyPr wrap="square" rtlCol="0">
            <a:spAutoFit/>
          </a:bodyPr>
          <a:lstStyle/>
          <a:p>
            <a:pPr marL="800100" lvl="1" indent="-342900">
              <a:lnSpc>
                <a:spcPct val="150000"/>
              </a:lnSpc>
              <a:spcBef>
                <a:spcPct val="0"/>
              </a:spcBef>
              <a:buFont typeface="Arial" panose="020B0604020202020204" pitchFamily="34" charset="0"/>
              <a:buChar char="•"/>
              <a:defRPr/>
            </a:pPr>
            <a:r>
              <a:rPr lang="en-GB" altLang="en-US" sz="2100" b="1" dirty="0">
                <a:solidFill>
                  <a:srgbClr val="002060"/>
                </a:solidFill>
                <a:latin typeface="Verdana" pitchFamily="34" charset="0"/>
                <a:ea typeface="Verdana" pitchFamily="34" charset="0"/>
                <a:cs typeface="Verdana" pitchFamily="34" charset="0"/>
              </a:rPr>
              <a:t>Movement of People – Travel &amp; Work</a:t>
            </a:r>
          </a:p>
          <a:p>
            <a:pPr marL="800100" lvl="1" indent="-342900">
              <a:lnSpc>
                <a:spcPct val="150000"/>
              </a:lnSpc>
              <a:spcBef>
                <a:spcPct val="0"/>
              </a:spcBef>
              <a:buFont typeface="Arial" panose="020B0604020202020204" pitchFamily="34" charset="0"/>
              <a:buChar char="•"/>
              <a:defRPr/>
            </a:pPr>
            <a:r>
              <a:rPr lang="en-GB" altLang="en-US" sz="2100" b="1" dirty="0">
                <a:solidFill>
                  <a:srgbClr val="002060"/>
                </a:solidFill>
                <a:latin typeface="Verdana" pitchFamily="34" charset="0"/>
                <a:ea typeface="Verdana" pitchFamily="34" charset="0"/>
                <a:cs typeface="Verdana" pitchFamily="34" charset="0"/>
              </a:rPr>
              <a:t>Movement of Goods</a:t>
            </a:r>
          </a:p>
          <a:p>
            <a:pPr marL="800100" lvl="1" indent="-342900">
              <a:lnSpc>
                <a:spcPct val="150000"/>
              </a:lnSpc>
              <a:spcBef>
                <a:spcPct val="0"/>
              </a:spcBef>
              <a:buFont typeface="Arial" panose="020B0604020202020204" pitchFamily="34" charset="0"/>
              <a:buChar char="•"/>
              <a:defRPr/>
            </a:pPr>
            <a:r>
              <a:rPr lang="en-GB" altLang="en-US" sz="2100" b="1" dirty="0">
                <a:solidFill>
                  <a:srgbClr val="002060"/>
                </a:solidFill>
                <a:latin typeface="Verdana" pitchFamily="34" charset="0"/>
                <a:ea typeface="Verdana" pitchFamily="34" charset="0"/>
                <a:cs typeface="Verdana" pitchFamily="34" charset="0"/>
              </a:rPr>
              <a:t>Customs / Excise arrangements?</a:t>
            </a:r>
          </a:p>
          <a:p>
            <a:pPr marL="800100" lvl="1" indent="-342900">
              <a:lnSpc>
                <a:spcPct val="150000"/>
              </a:lnSpc>
              <a:spcBef>
                <a:spcPct val="0"/>
              </a:spcBef>
              <a:buFont typeface="Arial" panose="020B0604020202020204" pitchFamily="34" charset="0"/>
              <a:buChar char="•"/>
              <a:defRPr/>
            </a:pPr>
            <a:r>
              <a:rPr lang="en-GB" altLang="en-US" sz="2100" b="1" dirty="0">
                <a:solidFill>
                  <a:srgbClr val="002060"/>
                </a:solidFill>
                <a:latin typeface="Verdana" pitchFamily="34" charset="0"/>
                <a:ea typeface="Verdana" pitchFamily="34" charset="0"/>
                <a:cs typeface="Verdana" pitchFamily="34" charset="0"/>
              </a:rPr>
              <a:t>Physical Border Arrangements</a:t>
            </a:r>
          </a:p>
          <a:p>
            <a:pPr marL="800100" lvl="1" indent="-342900">
              <a:lnSpc>
                <a:spcPct val="150000"/>
              </a:lnSpc>
              <a:spcBef>
                <a:spcPct val="0"/>
              </a:spcBef>
              <a:buFont typeface="Arial" panose="020B0604020202020204" pitchFamily="34" charset="0"/>
              <a:buChar char="•"/>
              <a:defRPr/>
            </a:pPr>
            <a:r>
              <a:rPr lang="en-GB" altLang="en-US" sz="2100" b="1" dirty="0">
                <a:solidFill>
                  <a:srgbClr val="002060"/>
                </a:solidFill>
                <a:latin typeface="Verdana" pitchFamily="34" charset="0"/>
                <a:ea typeface="Verdana" pitchFamily="34" charset="0"/>
                <a:cs typeface="Verdana" pitchFamily="34" charset="0"/>
              </a:rPr>
              <a:t>Trading Arrangements</a:t>
            </a:r>
          </a:p>
          <a:p>
            <a:pPr marL="800100" lvl="1" indent="-342900">
              <a:lnSpc>
                <a:spcPct val="150000"/>
              </a:lnSpc>
              <a:spcBef>
                <a:spcPct val="0"/>
              </a:spcBef>
              <a:buFont typeface="Arial" panose="020B0604020202020204" pitchFamily="34" charset="0"/>
              <a:buChar char="•"/>
              <a:defRPr/>
            </a:pPr>
            <a:r>
              <a:rPr lang="en-GB" altLang="en-US" sz="2100" b="1" dirty="0">
                <a:solidFill>
                  <a:srgbClr val="002060"/>
                </a:solidFill>
                <a:latin typeface="Verdana" pitchFamily="34" charset="0"/>
                <a:ea typeface="Verdana" pitchFamily="34" charset="0"/>
                <a:cs typeface="Verdana" pitchFamily="34" charset="0"/>
              </a:rPr>
              <a:t>Transferability of Qualifications</a:t>
            </a:r>
          </a:p>
          <a:p>
            <a:pPr marL="800100" lvl="1" indent="-342900">
              <a:lnSpc>
                <a:spcPct val="150000"/>
              </a:lnSpc>
              <a:spcBef>
                <a:spcPct val="0"/>
              </a:spcBef>
              <a:buFont typeface="Arial" panose="020B0604020202020204" pitchFamily="34" charset="0"/>
              <a:buChar char="•"/>
              <a:defRPr/>
            </a:pPr>
            <a:r>
              <a:rPr lang="en-GB" altLang="en-US" sz="2100" b="1" dirty="0">
                <a:solidFill>
                  <a:srgbClr val="002060"/>
                </a:solidFill>
                <a:latin typeface="Verdana" pitchFamily="34" charset="0"/>
                <a:ea typeface="Verdana" pitchFamily="34" charset="0"/>
                <a:cs typeface="Verdana" pitchFamily="34" charset="0"/>
              </a:rPr>
              <a:t>Transferability of Compliance / Regulation</a:t>
            </a:r>
          </a:p>
          <a:p>
            <a:pPr marL="800100" lvl="1" indent="-342900">
              <a:lnSpc>
                <a:spcPct val="150000"/>
              </a:lnSpc>
              <a:spcBef>
                <a:spcPct val="0"/>
              </a:spcBef>
              <a:buFont typeface="Arial" panose="020B0604020202020204" pitchFamily="34" charset="0"/>
              <a:buChar char="•"/>
              <a:defRPr/>
            </a:pPr>
            <a:r>
              <a:rPr lang="en-GB" altLang="en-US" sz="2100" b="1" dirty="0">
                <a:solidFill>
                  <a:srgbClr val="002060"/>
                </a:solidFill>
                <a:latin typeface="Verdana" pitchFamily="34" charset="0"/>
                <a:ea typeface="Verdana" pitchFamily="34" charset="0"/>
                <a:cs typeface="Verdana" pitchFamily="34" charset="0"/>
              </a:rPr>
              <a:t>Transferability of Financial / Insurance</a:t>
            </a:r>
          </a:p>
          <a:p>
            <a:pPr marL="800100" lvl="1" indent="-342900">
              <a:lnSpc>
                <a:spcPct val="150000"/>
              </a:lnSpc>
              <a:spcBef>
                <a:spcPct val="0"/>
              </a:spcBef>
              <a:buFont typeface="Arial" panose="020B0604020202020204" pitchFamily="34" charset="0"/>
              <a:buChar char="•"/>
              <a:defRPr/>
            </a:pPr>
            <a:r>
              <a:rPr lang="en-GB" altLang="en-US" sz="2100" b="1" dirty="0">
                <a:solidFill>
                  <a:srgbClr val="002060"/>
                </a:solidFill>
                <a:latin typeface="Verdana" pitchFamily="34" charset="0"/>
                <a:ea typeface="Verdana" pitchFamily="34" charset="0"/>
                <a:cs typeface="Verdana" pitchFamily="34" charset="0"/>
              </a:rPr>
              <a:t>General Regulatory Issues </a:t>
            </a:r>
          </a:p>
        </p:txBody>
      </p:sp>
    </p:spTree>
    <p:extLst>
      <p:ext uri="{BB962C8B-B14F-4D97-AF65-F5344CB8AC3E}">
        <p14:creationId xmlns:p14="http://schemas.microsoft.com/office/powerpoint/2010/main" val="711529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924" y="0"/>
            <a:ext cx="94500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005507" y="614200"/>
            <a:ext cx="4906917" cy="584775"/>
          </a:xfrm>
          <a:prstGeom prst="rect">
            <a:avLst/>
          </a:prstGeom>
          <a:noFill/>
        </p:spPr>
        <p:txBody>
          <a:bodyPr wrap="square" rtlCol="0">
            <a:spAutoFit/>
          </a:bodyPr>
          <a:lstStyle/>
          <a:p>
            <a:pPr>
              <a:buSzPts val="2400"/>
            </a:pPr>
            <a:r>
              <a:rPr lang="en-GB" altLang="en-US" sz="3200" b="1" dirty="0">
                <a:solidFill>
                  <a:srgbClr val="278FB7"/>
                </a:solidFill>
                <a:latin typeface="Verdana" pitchFamily="34" charset="0"/>
                <a:ea typeface="Verdana" pitchFamily="34" charset="0"/>
                <a:cs typeface="Verdana" pitchFamily="34" charset="0"/>
              </a:rPr>
              <a:t>Mitigating Measures </a:t>
            </a:r>
          </a:p>
        </p:txBody>
      </p:sp>
      <p:sp>
        <p:nvSpPr>
          <p:cNvPr id="2" name="TextBox 1"/>
          <p:cNvSpPr txBox="1"/>
          <p:nvPr/>
        </p:nvSpPr>
        <p:spPr>
          <a:xfrm>
            <a:off x="3189514" y="1874728"/>
            <a:ext cx="7478486" cy="3647152"/>
          </a:xfrm>
          <a:prstGeom prst="rect">
            <a:avLst/>
          </a:prstGeom>
          <a:noFill/>
        </p:spPr>
        <p:txBody>
          <a:bodyPr wrap="square" rtlCol="0">
            <a:spAutoFit/>
          </a:bodyPr>
          <a:lstStyle/>
          <a:p>
            <a:pPr marL="800100" lvl="1" indent="-342900">
              <a:lnSpc>
                <a:spcPct val="150000"/>
              </a:lnSpc>
              <a:spcBef>
                <a:spcPct val="0"/>
              </a:spcBef>
              <a:buSzPts val="2400"/>
              <a:buFont typeface="Arial" panose="020B0604020202020204" pitchFamily="34" charset="0"/>
              <a:buChar char="•"/>
              <a:defRPr/>
            </a:pPr>
            <a:r>
              <a:rPr lang="en-GB" altLang="en-US" sz="2200" b="1" dirty="0">
                <a:solidFill>
                  <a:srgbClr val="002060"/>
                </a:solidFill>
                <a:latin typeface="Verdana" pitchFamily="34" charset="0"/>
                <a:ea typeface="Verdana" pitchFamily="34" charset="0"/>
                <a:cs typeface="Verdana" pitchFamily="34" charset="0"/>
              </a:rPr>
              <a:t>No Economic Border</a:t>
            </a:r>
          </a:p>
          <a:p>
            <a:pPr marL="800100" lvl="1" indent="-342900">
              <a:lnSpc>
                <a:spcPct val="150000"/>
              </a:lnSpc>
              <a:spcBef>
                <a:spcPct val="0"/>
              </a:spcBef>
              <a:buSzPts val="2400"/>
              <a:buFont typeface="Arial" panose="020B0604020202020204" pitchFamily="34" charset="0"/>
              <a:buChar char="•"/>
              <a:defRPr/>
            </a:pPr>
            <a:r>
              <a:rPr lang="en-GB" altLang="en-US" sz="2200" b="1" dirty="0">
                <a:solidFill>
                  <a:srgbClr val="002060"/>
                </a:solidFill>
                <a:latin typeface="Verdana" pitchFamily="34" charset="0"/>
                <a:ea typeface="Verdana" pitchFamily="34" charset="0"/>
                <a:cs typeface="Verdana" pitchFamily="34" charset="0"/>
              </a:rPr>
              <a:t>Free movement of people, goods and services</a:t>
            </a:r>
          </a:p>
          <a:p>
            <a:pPr marL="800100" lvl="1" indent="-342900">
              <a:lnSpc>
                <a:spcPct val="150000"/>
              </a:lnSpc>
              <a:spcBef>
                <a:spcPct val="0"/>
              </a:spcBef>
              <a:buSzPts val="2400"/>
              <a:buFont typeface="Arial" panose="020B0604020202020204" pitchFamily="34" charset="0"/>
              <a:buChar char="•"/>
              <a:defRPr/>
            </a:pPr>
            <a:r>
              <a:rPr lang="en-GB" altLang="en-US" sz="2200" b="1" dirty="0">
                <a:solidFill>
                  <a:srgbClr val="002060"/>
                </a:solidFill>
                <a:latin typeface="Verdana" pitchFamily="34" charset="0"/>
                <a:ea typeface="Verdana" pitchFamily="34" charset="0"/>
                <a:cs typeface="Verdana" pitchFamily="34" charset="0"/>
              </a:rPr>
              <a:t>Future Territorial Co-operation Programmes</a:t>
            </a:r>
          </a:p>
          <a:p>
            <a:pPr marL="800100" lvl="1" indent="-342900">
              <a:lnSpc>
                <a:spcPct val="150000"/>
              </a:lnSpc>
              <a:spcBef>
                <a:spcPct val="0"/>
              </a:spcBef>
              <a:buSzPts val="2400"/>
              <a:buFont typeface="Arial" panose="020B0604020202020204" pitchFamily="34" charset="0"/>
              <a:buChar char="•"/>
              <a:defRPr/>
            </a:pPr>
            <a:r>
              <a:rPr lang="en-GB" altLang="en-US" sz="2200" b="1" dirty="0">
                <a:solidFill>
                  <a:srgbClr val="002060"/>
                </a:solidFill>
                <a:latin typeface="Verdana" pitchFamily="34" charset="0"/>
                <a:ea typeface="Verdana" pitchFamily="34" charset="0"/>
                <a:cs typeface="Verdana" pitchFamily="34" charset="0"/>
              </a:rPr>
              <a:t>Articulation of Further Education &amp; 3rd Level Courses</a:t>
            </a:r>
          </a:p>
        </p:txBody>
      </p:sp>
    </p:spTree>
    <p:extLst>
      <p:ext uri="{BB962C8B-B14F-4D97-AF65-F5344CB8AC3E}">
        <p14:creationId xmlns:p14="http://schemas.microsoft.com/office/powerpoint/2010/main" val="2881054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08961" y="1597152"/>
            <a:ext cx="7468887" cy="369332"/>
          </a:xfrm>
          <a:prstGeom prst="rect">
            <a:avLst/>
          </a:prstGeom>
          <a:noFill/>
        </p:spPr>
        <p:txBody>
          <a:bodyPr wrap="square" rtlCol="0">
            <a:spAutoFit/>
          </a:bodyPr>
          <a:lstStyle/>
          <a:p>
            <a:endParaRPr lang="en-GB" dirty="0"/>
          </a:p>
        </p:txBody>
      </p:sp>
      <p:sp>
        <p:nvSpPr>
          <p:cNvPr id="11" name="Title 1"/>
          <p:cNvSpPr txBox="1">
            <a:spLocks/>
          </p:cNvSpPr>
          <p:nvPr/>
        </p:nvSpPr>
        <p:spPr>
          <a:xfrm>
            <a:off x="3647728" y="1052736"/>
            <a:ext cx="7848872" cy="5400600"/>
          </a:xfrm>
          <a:prstGeom prst="rect">
            <a:avLst/>
          </a:prstGeom>
        </p:spPr>
        <p:txBody>
          <a:bodyPr vert="horz" lIns="91440" tIns="45720" rIns="91440" bIns="45720" rtlCol="0" anchor="ctr">
            <a:normAutofit fontScale="97500"/>
          </a:bodyPr>
          <a:lstStyle/>
          <a:p>
            <a:pPr>
              <a:spcBef>
                <a:spcPct val="0"/>
              </a:spcBef>
              <a:defRPr/>
            </a:pPr>
            <a:br>
              <a:rPr lang="en-IE" sz="4400" dirty="0">
                <a:solidFill>
                  <a:schemeClr val="accent3">
                    <a:lumMod val="50000"/>
                  </a:schemeClr>
                </a:solidFill>
                <a:latin typeface="+mj-lt"/>
                <a:ea typeface="+mj-ea"/>
                <a:cs typeface="+mj-cs"/>
              </a:rPr>
            </a:br>
            <a:endParaRPr lang="en-IE" sz="4400" dirty="0">
              <a:solidFill>
                <a:schemeClr val="accent3">
                  <a:lumMod val="50000"/>
                </a:schemeClr>
              </a:solidFill>
              <a:latin typeface="+mj-lt"/>
              <a:ea typeface="+mj-ea"/>
              <a:cs typeface="+mj-cs"/>
            </a:endParaRPr>
          </a:p>
          <a:p>
            <a:pPr>
              <a:spcBef>
                <a:spcPct val="0"/>
              </a:spcBef>
              <a:defRPr/>
            </a:pPr>
            <a:r>
              <a:rPr lang="en-GB" altLang="en-US" sz="4100" b="1" dirty="0">
                <a:solidFill>
                  <a:srgbClr val="278FB7"/>
                </a:solidFill>
                <a:latin typeface="Verdana" pitchFamily="34" charset="0"/>
                <a:ea typeface="Verdana" pitchFamily="34" charset="0"/>
                <a:cs typeface="Verdana" pitchFamily="34" charset="0"/>
              </a:rPr>
              <a:t>Closing remarks...</a:t>
            </a:r>
            <a:br>
              <a:rPr lang="en-GB" altLang="en-US" sz="4100" b="1" dirty="0">
                <a:solidFill>
                  <a:schemeClr val="accent1">
                    <a:lumMod val="50000"/>
                  </a:schemeClr>
                </a:solidFill>
                <a:latin typeface="Verdana" pitchFamily="34" charset="0"/>
                <a:ea typeface="Verdana" pitchFamily="34" charset="0"/>
                <a:cs typeface="Verdana" pitchFamily="34" charset="0"/>
              </a:rPr>
            </a:br>
            <a:br>
              <a:rPr lang="en-GB" altLang="en-US" sz="2700" b="1" dirty="0">
                <a:solidFill>
                  <a:schemeClr val="accent1">
                    <a:lumMod val="50000"/>
                  </a:schemeClr>
                </a:solidFill>
                <a:latin typeface="Verdana" pitchFamily="34" charset="0"/>
                <a:ea typeface="Verdana" pitchFamily="34" charset="0"/>
                <a:cs typeface="Verdana" pitchFamily="34" charset="0"/>
              </a:rPr>
            </a:br>
            <a:endParaRPr lang="en-GB" sz="2700" b="1" dirty="0">
              <a:solidFill>
                <a:schemeClr val="accent3">
                  <a:lumMod val="50000"/>
                </a:schemeClr>
              </a:solidFill>
              <a:latin typeface="Verdana" pitchFamily="34" charset="0"/>
              <a:ea typeface="Verdana" pitchFamily="34" charset="0"/>
              <a:cs typeface="Verdana" pitchFamily="34" charset="0"/>
            </a:endParaRPr>
          </a:p>
          <a:p>
            <a:pPr>
              <a:spcBef>
                <a:spcPct val="0"/>
              </a:spcBef>
              <a:defRPr/>
            </a:pPr>
            <a:br>
              <a:rPr lang="en-IE" sz="4400" dirty="0">
                <a:latin typeface="+mj-lt"/>
                <a:ea typeface="+mj-ea"/>
                <a:cs typeface="+mj-cs"/>
              </a:rPr>
            </a:br>
            <a:endParaRPr lang="en-IE" sz="4400" dirty="0">
              <a:solidFill>
                <a:schemeClr val="accent3">
                  <a:lumMod val="50000"/>
                </a:schemeClr>
              </a:solidFill>
              <a:latin typeface="+mj-lt"/>
              <a:ea typeface="+mj-ea"/>
              <a:cs typeface="+mj-cs"/>
            </a:endParaRPr>
          </a:p>
        </p:txBody>
      </p:sp>
    </p:spTree>
    <p:extLst>
      <p:ext uri="{BB962C8B-B14F-4D97-AF65-F5344CB8AC3E}">
        <p14:creationId xmlns:p14="http://schemas.microsoft.com/office/powerpoint/2010/main" val="2877323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08961" y="1597152"/>
            <a:ext cx="7468887" cy="369332"/>
          </a:xfrm>
          <a:prstGeom prst="rect">
            <a:avLst/>
          </a:prstGeom>
          <a:noFill/>
        </p:spPr>
        <p:txBody>
          <a:bodyPr wrap="square" rtlCol="0">
            <a:spAutoFit/>
          </a:bodyPr>
          <a:lstStyle/>
          <a:p>
            <a:endParaRPr lang="en-GB" dirty="0"/>
          </a:p>
        </p:txBody>
      </p:sp>
      <p:pic>
        <p:nvPicPr>
          <p:cNvPr id="9" name="Picture 4" descr="Donegal Co Co (Brand) F+1"/>
          <p:cNvPicPr>
            <a:picLocks noChangeAspect="1" noChangeArrowheads="1"/>
          </p:cNvPicPr>
          <p:nvPr/>
        </p:nvPicPr>
        <p:blipFill>
          <a:blip r:embed="rId4" cstate="print"/>
          <a:srcRect/>
          <a:stretch>
            <a:fillRect/>
          </a:stretch>
        </p:blipFill>
        <p:spPr bwMode="auto">
          <a:xfrm>
            <a:off x="6168008" y="0"/>
            <a:ext cx="4368998" cy="1941078"/>
          </a:xfrm>
          <a:prstGeom prst="rect">
            <a:avLst/>
          </a:prstGeom>
          <a:noFill/>
        </p:spPr>
      </p:pic>
      <p:sp>
        <p:nvSpPr>
          <p:cNvPr id="10" name="TextBox 9"/>
          <p:cNvSpPr txBox="1"/>
          <p:nvPr/>
        </p:nvSpPr>
        <p:spPr>
          <a:xfrm>
            <a:off x="7608168" y="6165305"/>
            <a:ext cx="3419872" cy="1015663"/>
          </a:xfrm>
          <a:prstGeom prst="rect">
            <a:avLst/>
          </a:prstGeom>
          <a:noFill/>
        </p:spPr>
        <p:txBody>
          <a:bodyPr wrap="square" rtlCol="0">
            <a:spAutoFit/>
          </a:bodyPr>
          <a:lstStyle/>
          <a:p>
            <a:r>
              <a:rPr lang="en-IE" b="1" dirty="0">
                <a:solidFill>
                  <a:schemeClr val="accent3">
                    <a:lumMod val="60000"/>
                    <a:lumOff val="40000"/>
                  </a:schemeClr>
                </a:solidFill>
                <a:latin typeface="Verdana" pitchFamily="34" charset="0"/>
                <a:ea typeface="Verdana" pitchFamily="34" charset="0"/>
                <a:cs typeface="Verdana" pitchFamily="34" charset="0"/>
              </a:rPr>
              <a:t>4</a:t>
            </a:r>
            <a:r>
              <a:rPr lang="en-IE" b="1" baseline="30000" dirty="0">
                <a:solidFill>
                  <a:schemeClr val="accent3">
                    <a:lumMod val="60000"/>
                    <a:lumOff val="40000"/>
                  </a:schemeClr>
                </a:solidFill>
                <a:latin typeface="Verdana" pitchFamily="34" charset="0"/>
                <a:ea typeface="Verdana" pitchFamily="34" charset="0"/>
                <a:cs typeface="Verdana" pitchFamily="34" charset="0"/>
              </a:rPr>
              <a:t>th</a:t>
            </a:r>
            <a:r>
              <a:rPr lang="en-IE" b="1" dirty="0">
                <a:solidFill>
                  <a:schemeClr val="accent3">
                    <a:lumMod val="60000"/>
                    <a:lumOff val="40000"/>
                  </a:schemeClr>
                </a:solidFill>
                <a:latin typeface="Verdana" pitchFamily="34" charset="0"/>
                <a:ea typeface="Verdana" pitchFamily="34" charset="0"/>
                <a:cs typeface="Verdana" pitchFamily="34" charset="0"/>
              </a:rPr>
              <a:t> December 2018 </a:t>
            </a:r>
            <a:r>
              <a:rPr lang="en-IE" b="1" dirty="0">
                <a:solidFill>
                  <a:schemeClr val="bg2">
                    <a:lumMod val="25000"/>
                  </a:schemeClr>
                </a:solidFill>
                <a:latin typeface="Verdana" pitchFamily="34" charset="0"/>
                <a:ea typeface="Verdana" pitchFamily="34" charset="0"/>
                <a:cs typeface="Verdana" pitchFamily="34" charset="0"/>
              </a:rPr>
              <a:t>	</a:t>
            </a:r>
            <a:r>
              <a:rPr lang="en-IE" sz="2400" b="1" dirty="0">
                <a:solidFill>
                  <a:schemeClr val="bg2">
                    <a:lumMod val="25000"/>
                  </a:schemeClr>
                </a:solidFill>
              </a:rPr>
              <a:t>	 </a:t>
            </a:r>
            <a:r>
              <a:rPr lang="en-IE" dirty="0">
                <a:solidFill>
                  <a:schemeClr val="accent3">
                    <a:lumMod val="60000"/>
                    <a:lumOff val="40000"/>
                  </a:schemeClr>
                </a:solidFill>
              </a:rPr>
              <a:t>				</a:t>
            </a:r>
          </a:p>
        </p:txBody>
      </p:sp>
      <p:sp>
        <p:nvSpPr>
          <p:cNvPr id="11" name="Title 1"/>
          <p:cNvSpPr txBox="1">
            <a:spLocks/>
          </p:cNvSpPr>
          <p:nvPr/>
        </p:nvSpPr>
        <p:spPr>
          <a:xfrm>
            <a:off x="3647728" y="1196752"/>
            <a:ext cx="7848872" cy="5400600"/>
          </a:xfrm>
          <a:prstGeom prst="rect">
            <a:avLst/>
          </a:prstGeom>
        </p:spPr>
        <p:txBody>
          <a:bodyPr vert="horz" lIns="91440" tIns="45720" rIns="91440" bIns="45720" rtlCol="0" anchor="ctr">
            <a:normAutofit fontScale="97500"/>
          </a:bodyPr>
          <a:lstStyle/>
          <a:p>
            <a:pPr>
              <a:spcBef>
                <a:spcPct val="0"/>
              </a:spcBef>
              <a:defRPr/>
            </a:pPr>
            <a:br>
              <a:rPr lang="en-IE" sz="4400" dirty="0">
                <a:solidFill>
                  <a:schemeClr val="accent3">
                    <a:lumMod val="50000"/>
                  </a:schemeClr>
                </a:solidFill>
                <a:latin typeface="+mj-lt"/>
                <a:ea typeface="+mj-ea"/>
                <a:cs typeface="+mj-cs"/>
              </a:rPr>
            </a:br>
            <a:r>
              <a:rPr lang="en-GB" altLang="en-US" sz="3300" b="1" dirty="0" err="1">
                <a:solidFill>
                  <a:srgbClr val="278FB7"/>
                </a:solidFill>
                <a:latin typeface="Verdana" pitchFamily="34" charset="0"/>
                <a:ea typeface="Verdana" pitchFamily="34" charset="0"/>
                <a:cs typeface="Verdana" pitchFamily="34" charset="0"/>
              </a:rPr>
              <a:t>Brexit</a:t>
            </a:r>
            <a:r>
              <a:rPr lang="en-GB" altLang="en-US" sz="2700" b="1" dirty="0">
                <a:solidFill>
                  <a:schemeClr val="accent1">
                    <a:lumMod val="50000"/>
                  </a:schemeClr>
                </a:solidFill>
                <a:latin typeface="Verdana" pitchFamily="34" charset="0"/>
                <a:ea typeface="Verdana" pitchFamily="34" charset="0"/>
                <a:cs typeface="Verdana" pitchFamily="34" charset="0"/>
              </a:rPr>
              <a:t> </a:t>
            </a:r>
            <a:br>
              <a:rPr lang="en-GB" altLang="en-US" sz="2700" b="1" dirty="0">
                <a:solidFill>
                  <a:schemeClr val="accent1">
                    <a:lumMod val="50000"/>
                  </a:schemeClr>
                </a:solidFill>
                <a:latin typeface="Verdana" pitchFamily="34" charset="0"/>
                <a:ea typeface="Verdana" pitchFamily="34" charset="0"/>
                <a:cs typeface="Verdana" pitchFamily="34" charset="0"/>
              </a:rPr>
            </a:br>
            <a:br>
              <a:rPr lang="en-GB" altLang="en-US" sz="2700" b="1" dirty="0">
                <a:solidFill>
                  <a:schemeClr val="accent1">
                    <a:lumMod val="50000"/>
                  </a:schemeClr>
                </a:solidFill>
                <a:latin typeface="Verdana" pitchFamily="34" charset="0"/>
                <a:ea typeface="Verdana" pitchFamily="34" charset="0"/>
                <a:cs typeface="Verdana" pitchFamily="34" charset="0"/>
              </a:rPr>
            </a:br>
            <a:endParaRPr lang="en-GB" altLang="en-US" sz="2700" b="1" dirty="0">
              <a:solidFill>
                <a:schemeClr val="accent1">
                  <a:lumMod val="50000"/>
                </a:schemeClr>
              </a:solidFill>
              <a:latin typeface="Verdana" pitchFamily="34" charset="0"/>
              <a:ea typeface="Verdana" pitchFamily="34" charset="0"/>
              <a:cs typeface="Verdana" pitchFamily="34" charset="0"/>
            </a:endParaRPr>
          </a:p>
          <a:p>
            <a:pPr>
              <a:spcBef>
                <a:spcPct val="0"/>
              </a:spcBef>
              <a:defRPr/>
            </a:pPr>
            <a:r>
              <a:rPr lang="en-GB" altLang="en-US" sz="2700" b="1" dirty="0">
                <a:solidFill>
                  <a:schemeClr val="accent1">
                    <a:lumMod val="50000"/>
                  </a:schemeClr>
                </a:solidFill>
                <a:latin typeface="Verdana" pitchFamily="34" charset="0"/>
                <a:ea typeface="Verdana" pitchFamily="34" charset="0"/>
                <a:cs typeface="Verdana" pitchFamily="34" charset="0"/>
              </a:rPr>
              <a:t>The Particular Concerns of </a:t>
            </a:r>
          </a:p>
          <a:p>
            <a:pPr>
              <a:spcBef>
                <a:spcPct val="0"/>
              </a:spcBef>
              <a:defRPr/>
            </a:pPr>
            <a:r>
              <a:rPr lang="en-GB" altLang="en-US" sz="2700" b="1" dirty="0">
                <a:solidFill>
                  <a:schemeClr val="accent1">
                    <a:lumMod val="50000"/>
                  </a:schemeClr>
                </a:solidFill>
                <a:latin typeface="Verdana" pitchFamily="34" charset="0"/>
                <a:ea typeface="Verdana" pitchFamily="34" charset="0"/>
                <a:cs typeface="Verdana" pitchFamily="34" charset="0"/>
              </a:rPr>
              <a:t>Local Authorities </a:t>
            </a:r>
          </a:p>
          <a:p>
            <a:pPr>
              <a:spcBef>
                <a:spcPct val="0"/>
              </a:spcBef>
              <a:defRPr/>
            </a:pPr>
            <a:endParaRPr lang="en-GB" sz="2700" b="1" dirty="0">
              <a:solidFill>
                <a:schemeClr val="accent3">
                  <a:lumMod val="50000"/>
                </a:schemeClr>
              </a:solidFill>
              <a:latin typeface="Verdana" pitchFamily="34" charset="0"/>
              <a:ea typeface="Verdana" pitchFamily="34" charset="0"/>
              <a:cs typeface="Verdana" pitchFamily="34" charset="0"/>
            </a:endParaRPr>
          </a:p>
          <a:p>
            <a:pPr>
              <a:spcBef>
                <a:spcPct val="0"/>
              </a:spcBef>
              <a:defRPr/>
            </a:pPr>
            <a:br>
              <a:rPr lang="en-IE" sz="4400" dirty="0">
                <a:latin typeface="+mj-lt"/>
                <a:ea typeface="+mj-ea"/>
                <a:cs typeface="+mj-cs"/>
              </a:rPr>
            </a:br>
            <a:endParaRPr lang="en-IE" sz="4400" dirty="0">
              <a:solidFill>
                <a:schemeClr val="accent3">
                  <a:lumMod val="50000"/>
                </a:schemeClr>
              </a:solidFill>
              <a:latin typeface="+mj-lt"/>
              <a:ea typeface="+mj-ea"/>
              <a:cs typeface="+mj-cs"/>
            </a:endParaRPr>
          </a:p>
        </p:txBody>
      </p:sp>
      <p:sp>
        <p:nvSpPr>
          <p:cNvPr id="12" name="Subtitle 2"/>
          <p:cNvSpPr txBox="1">
            <a:spLocks/>
          </p:cNvSpPr>
          <p:nvPr/>
        </p:nvSpPr>
        <p:spPr>
          <a:xfrm>
            <a:off x="3719736" y="5229200"/>
            <a:ext cx="4608512" cy="908720"/>
          </a:xfrm>
          <a:prstGeom prst="rect">
            <a:avLst/>
          </a:prstGeom>
        </p:spPr>
        <p:txBody>
          <a:bodyPr vert="horz" lIns="91440" tIns="45720" rIns="91440" bIns="45720" rtlCol="0">
            <a:noAutofit/>
          </a:bodyPr>
          <a:lstStyle/>
          <a:p>
            <a:pPr marL="342900" indent="-342900">
              <a:spcBef>
                <a:spcPct val="20000"/>
              </a:spcBef>
              <a:defRPr/>
            </a:pPr>
            <a:r>
              <a:rPr lang="en-IE" altLang="en-US" sz="2000" b="1" dirty="0">
                <a:solidFill>
                  <a:srgbClr val="278FB7"/>
                </a:solidFill>
                <a:latin typeface="Verdana" pitchFamily="34" charset="0"/>
                <a:ea typeface="Verdana" pitchFamily="34" charset="0"/>
                <a:cs typeface="Verdana" pitchFamily="34" charset="0"/>
              </a:rPr>
              <a:t>Seamus Neely, Chief Executive</a:t>
            </a:r>
          </a:p>
          <a:p>
            <a:pPr marL="342900" indent="-342900">
              <a:spcBef>
                <a:spcPct val="20000"/>
              </a:spcBef>
              <a:defRPr/>
            </a:pPr>
            <a:r>
              <a:rPr lang="en-IE" altLang="en-US" sz="2000" b="1" dirty="0">
                <a:solidFill>
                  <a:srgbClr val="278FB7"/>
                </a:solidFill>
                <a:latin typeface="Verdana" pitchFamily="34" charset="0"/>
                <a:ea typeface="Verdana" pitchFamily="34" charset="0"/>
                <a:cs typeface="Verdana" pitchFamily="34" charset="0"/>
              </a:rPr>
              <a:t>Donegal County Council</a:t>
            </a:r>
          </a:p>
        </p:txBody>
      </p:sp>
    </p:spTree>
    <p:extLst>
      <p:ext uri="{BB962C8B-B14F-4D97-AF65-F5344CB8AC3E}">
        <p14:creationId xmlns:p14="http://schemas.microsoft.com/office/powerpoint/2010/main" val="287732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07160" y="2060849"/>
            <a:ext cx="7560840" cy="5783122"/>
          </a:xfrm>
          <a:prstGeom prst="rect">
            <a:avLst/>
          </a:prstGeom>
        </p:spPr>
        <p:txBody>
          <a:bodyPr wrap="square">
            <a:spAutoFit/>
          </a:bodyPr>
          <a:lstStyle/>
          <a:p>
            <a:pPr marL="642938" lvl="2" indent="-457200">
              <a:lnSpc>
                <a:spcPct val="250000"/>
              </a:lnSpc>
              <a:spcBef>
                <a:spcPct val="0"/>
              </a:spcBef>
              <a:buFont typeface="+mj-lt"/>
              <a:buAutoNum type="arabicPeriod"/>
              <a:defRPr/>
            </a:pPr>
            <a:r>
              <a:rPr lang="en-GB" altLang="en-US" b="1" dirty="0">
                <a:solidFill>
                  <a:schemeClr val="accent1">
                    <a:lumMod val="50000"/>
                  </a:schemeClr>
                </a:solidFill>
                <a:latin typeface="Verdana" pitchFamily="34" charset="0"/>
                <a:ea typeface="Verdana" pitchFamily="34" charset="0"/>
                <a:cs typeface="Verdana" pitchFamily="34" charset="0"/>
              </a:rPr>
              <a:t>Implications for Jurisdictions as a whole</a:t>
            </a:r>
          </a:p>
          <a:p>
            <a:pPr marL="642938" lvl="2" indent="-457200">
              <a:lnSpc>
                <a:spcPct val="250000"/>
              </a:lnSpc>
              <a:spcBef>
                <a:spcPct val="0"/>
              </a:spcBef>
              <a:buFont typeface="+mj-lt"/>
              <a:buAutoNum type="arabicPeriod"/>
              <a:defRPr/>
            </a:pPr>
            <a:r>
              <a:rPr lang="en-GB" altLang="en-US" b="1" dirty="0">
                <a:solidFill>
                  <a:schemeClr val="accent1">
                    <a:lumMod val="50000"/>
                  </a:schemeClr>
                </a:solidFill>
                <a:latin typeface="Verdana" pitchFamily="34" charset="0"/>
                <a:ea typeface="Verdana" pitchFamily="34" charset="0"/>
                <a:cs typeface="Verdana" pitchFamily="34" charset="0"/>
              </a:rPr>
              <a:t>Implications at Regional Level</a:t>
            </a:r>
          </a:p>
          <a:p>
            <a:pPr marL="642938" lvl="2" indent="-457200">
              <a:lnSpc>
                <a:spcPct val="250000"/>
              </a:lnSpc>
              <a:spcBef>
                <a:spcPct val="0"/>
              </a:spcBef>
              <a:buFont typeface="+mj-lt"/>
              <a:buAutoNum type="arabicPeriod"/>
              <a:defRPr/>
            </a:pPr>
            <a:r>
              <a:rPr lang="en-GB" altLang="en-US" b="1" dirty="0">
                <a:solidFill>
                  <a:schemeClr val="accent1">
                    <a:lumMod val="50000"/>
                  </a:schemeClr>
                </a:solidFill>
                <a:latin typeface="Verdana" pitchFamily="34" charset="0"/>
                <a:ea typeface="Verdana" pitchFamily="34" charset="0"/>
                <a:cs typeface="Verdana" pitchFamily="34" charset="0"/>
              </a:rPr>
              <a:t>Implications at the Local Level</a:t>
            </a:r>
          </a:p>
          <a:p>
            <a:pPr marL="642938" lvl="2" indent="-457200">
              <a:lnSpc>
                <a:spcPct val="250000"/>
              </a:lnSpc>
              <a:spcBef>
                <a:spcPct val="0"/>
              </a:spcBef>
              <a:buFont typeface="+mj-lt"/>
              <a:buAutoNum type="arabicPeriod"/>
              <a:defRPr/>
            </a:pPr>
            <a:r>
              <a:rPr lang="en-GB" altLang="en-US" b="1" dirty="0">
                <a:solidFill>
                  <a:schemeClr val="accent1">
                    <a:lumMod val="50000"/>
                  </a:schemeClr>
                </a:solidFill>
                <a:latin typeface="Verdana" pitchFamily="34" charset="0"/>
                <a:ea typeface="Verdana" pitchFamily="34" charset="0"/>
                <a:cs typeface="Verdana" pitchFamily="34" charset="0"/>
              </a:rPr>
              <a:t>Implications at the level of individual organisations</a:t>
            </a:r>
          </a:p>
          <a:p>
            <a:pPr marL="642938" lvl="2" indent="-457200">
              <a:lnSpc>
                <a:spcPct val="250000"/>
              </a:lnSpc>
              <a:spcBef>
                <a:spcPct val="0"/>
              </a:spcBef>
              <a:buFont typeface="+mj-lt"/>
              <a:buAutoNum type="arabicPeriod"/>
              <a:defRPr/>
            </a:pPr>
            <a:r>
              <a:rPr lang="en-GB" altLang="en-US" b="1" dirty="0">
                <a:solidFill>
                  <a:schemeClr val="accent1">
                    <a:lumMod val="50000"/>
                  </a:schemeClr>
                </a:solidFill>
                <a:latin typeface="Verdana" pitchFamily="34" charset="0"/>
                <a:ea typeface="Verdana" pitchFamily="34" charset="0"/>
                <a:cs typeface="Verdana" pitchFamily="34" charset="0"/>
              </a:rPr>
              <a:t>Implications for individuals</a:t>
            </a:r>
          </a:p>
          <a:p>
            <a:pPr marL="342900" lvl="1" indent="-342900">
              <a:lnSpc>
                <a:spcPct val="150000"/>
              </a:lnSpc>
              <a:spcBef>
                <a:spcPct val="20000"/>
              </a:spcBef>
              <a:defRPr/>
            </a:pPr>
            <a:endParaRPr lang="en-GB" altLang="en-US" b="1" dirty="0">
              <a:solidFill>
                <a:schemeClr val="accent3">
                  <a:lumMod val="50000"/>
                </a:schemeClr>
              </a:solidFill>
              <a:latin typeface="Verdana" pitchFamily="34" charset="0"/>
              <a:ea typeface="Verdana" pitchFamily="34" charset="0"/>
              <a:cs typeface="Verdana" pitchFamily="34" charset="0"/>
            </a:endParaRPr>
          </a:p>
          <a:p>
            <a:pPr marL="342900" lvl="1" indent="-342900">
              <a:lnSpc>
                <a:spcPct val="150000"/>
              </a:lnSpc>
              <a:spcBef>
                <a:spcPct val="20000"/>
              </a:spcBef>
              <a:buFont typeface="+mj-lt"/>
              <a:buAutoNum type="arabicPeriod"/>
              <a:defRPr/>
            </a:pPr>
            <a:endParaRPr lang="en-GB" altLang="en-US" b="1" dirty="0">
              <a:solidFill>
                <a:schemeClr val="accent3">
                  <a:lumMod val="50000"/>
                </a:schemeClr>
              </a:solidFill>
              <a:latin typeface="Verdana" pitchFamily="34" charset="0"/>
              <a:ea typeface="Verdana" pitchFamily="34" charset="0"/>
              <a:cs typeface="Verdana" pitchFamily="34" charset="0"/>
            </a:endParaRPr>
          </a:p>
          <a:p>
            <a:pPr marL="342900" lvl="1" indent="-342900">
              <a:lnSpc>
                <a:spcPct val="150000"/>
              </a:lnSpc>
              <a:spcBef>
                <a:spcPct val="20000"/>
              </a:spcBef>
              <a:defRPr/>
            </a:pPr>
            <a:endParaRPr lang="en-GB" altLang="en-US" b="1" dirty="0">
              <a:solidFill>
                <a:schemeClr val="accent3">
                  <a:lumMod val="50000"/>
                </a:schemeClr>
              </a:solidFill>
              <a:latin typeface="Verdana" pitchFamily="34" charset="0"/>
              <a:ea typeface="Verdana" pitchFamily="34" charset="0"/>
              <a:cs typeface="Verdana" pitchFamily="34" charset="0"/>
            </a:endParaRPr>
          </a:p>
          <a:p>
            <a:pPr marL="342900" lvl="1" indent="-342900">
              <a:lnSpc>
                <a:spcPct val="150000"/>
              </a:lnSpc>
              <a:spcBef>
                <a:spcPct val="20000"/>
              </a:spcBef>
              <a:buFont typeface="+mj-lt"/>
              <a:buAutoNum type="arabicPeriod"/>
              <a:defRPr/>
            </a:pPr>
            <a:endParaRPr lang="en-GB" altLang="en-US" sz="1000" dirty="0">
              <a:solidFill>
                <a:schemeClr val="accent3">
                  <a:lumMod val="50000"/>
                </a:schemeClr>
              </a:solidFill>
              <a:latin typeface="Verdana" pitchFamily="34" charset="0"/>
              <a:ea typeface="Verdana" pitchFamily="34" charset="0"/>
              <a:cs typeface="Verdana" pitchFamily="34" charset="0"/>
            </a:endParaRPr>
          </a:p>
          <a:p>
            <a:endParaRPr lang="en-GB" sz="3600" b="1" dirty="0">
              <a:solidFill>
                <a:srgbClr val="278FB7"/>
              </a:solidFill>
            </a:endParaRPr>
          </a:p>
        </p:txBody>
      </p:sp>
      <p:sp>
        <p:nvSpPr>
          <p:cNvPr id="2" name="TextBox 1"/>
          <p:cNvSpPr txBox="1"/>
          <p:nvPr/>
        </p:nvSpPr>
        <p:spPr>
          <a:xfrm>
            <a:off x="4439816" y="692696"/>
            <a:ext cx="6040192" cy="861774"/>
          </a:xfrm>
          <a:prstGeom prst="rect">
            <a:avLst/>
          </a:prstGeom>
          <a:noFill/>
        </p:spPr>
        <p:txBody>
          <a:bodyPr wrap="square" rtlCol="0">
            <a:spAutoFit/>
          </a:bodyPr>
          <a:lstStyle/>
          <a:p>
            <a:r>
              <a:rPr lang="en-GB" altLang="en-US" sz="3200" b="1" dirty="0">
                <a:solidFill>
                  <a:srgbClr val="278FB7"/>
                </a:solidFill>
                <a:latin typeface="Verdana" pitchFamily="34" charset="0"/>
                <a:ea typeface="Verdana" pitchFamily="34" charset="0"/>
                <a:cs typeface="Verdana" pitchFamily="34" charset="0"/>
              </a:rPr>
              <a:t>Context</a:t>
            </a:r>
          </a:p>
          <a:p>
            <a:endParaRPr lang="en-GB" dirty="0"/>
          </a:p>
        </p:txBody>
      </p:sp>
    </p:spTree>
    <p:extLst>
      <p:ext uri="{BB962C8B-B14F-4D97-AF65-F5344CB8AC3E}">
        <p14:creationId xmlns:p14="http://schemas.microsoft.com/office/powerpoint/2010/main" val="225243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525" y="0"/>
            <a:ext cx="973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7130" y="548681"/>
            <a:ext cx="4685426" cy="6548805"/>
          </a:xfrm>
          <a:prstGeom prst="rect">
            <a:avLst/>
          </a:prstGeom>
        </p:spPr>
      </p:pic>
      <p:sp>
        <p:nvSpPr>
          <p:cNvPr id="7" name="TextBox 6"/>
          <p:cNvSpPr txBox="1"/>
          <p:nvPr/>
        </p:nvSpPr>
        <p:spPr>
          <a:xfrm>
            <a:off x="4007768" y="404665"/>
            <a:ext cx="6040192" cy="800219"/>
          </a:xfrm>
          <a:prstGeom prst="rect">
            <a:avLst/>
          </a:prstGeom>
          <a:noFill/>
        </p:spPr>
        <p:txBody>
          <a:bodyPr wrap="square" rtlCol="0">
            <a:spAutoFit/>
          </a:bodyPr>
          <a:lstStyle/>
          <a:p>
            <a:r>
              <a:rPr lang="en-GB" altLang="en-US" sz="2800" b="1" dirty="0">
                <a:solidFill>
                  <a:srgbClr val="278FB7"/>
                </a:solidFill>
                <a:latin typeface="Verdana" pitchFamily="34" charset="0"/>
                <a:ea typeface="Verdana" pitchFamily="34" charset="0"/>
                <a:cs typeface="Verdana" pitchFamily="34" charset="0"/>
              </a:rPr>
              <a:t>North West City Region</a:t>
            </a:r>
          </a:p>
          <a:p>
            <a:endParaRPr lang="en-GB" dirty="0"/>
          </a:p>
        </p:txBody>
      </p:sp>
      <p:sp>
        <p:nvSpPr>
          <p:cNvPr id="3" name="TextBox 2"/>
          <p:cNvSpPr txBox="1"/>
          <p:nvPr/>
        </p:nvSpPr>
        <p:spPr>
          <a:xfrm>
            <a:off x="8520699" y="5529942"/>
            <a:ext cx="2147300" cy="369332"/>
          </a:xfrm>
          <a:prstGeom prst="rect">
            <a:avLst/>
          </a:prstGeom>
          <a:solidFill>
            <a:schemeClr val="bg1">
              <a:lumMod val="95000"/>
            </a:schemeClr>
          </a:solidFill>
        </p:spPr>
        <p:txBody>
          <a:bodyPr wrap="square" rtlCol="0">
            <a:spAutoFit/>
          </a:bodyPr>
          <a:lstStyle/>
          <a:p>
            <a:endParaRPr lang="en-GB" dirty="0"/>
          </a:p>
        </p:txBody>
      </p:sp>
      <p:sp>
        <p:nvSpPr>
          <p:cNvPr id="4" name="TextBox 3"/>
          <p:cNvSpPr txBox="1"/>
          <p:nvPr/>
        </p:nvSpPr>
        <p:spPr>
          <a:xfrm>
            <a:off x="2623458" y="2698989"/>
            <a:ext cx="2405743" cy="1938992"/>
          </a:xfrm>
          <a:prstGeom prst="rect">
            <a:avLst/>
          </a:prstGeom>
          <a:noFill/>
        </p:spPr>
        <p:txBody>
          <a:bodyPr wrap="square" rtlCol="0">
            <a:spAutoFit/>
          </a:bodyPr>
          <a:lstStyle/>
          <a:p>
            <a:r>
              <a:rPr lang="en-GB" sz="2400" b="1" dirty="0">
                <a:solidFill>
                  <a:srgbClr val="278FB7"/>
                </a:solidFill>
                <a:latin typeface="Arial" panose="020B0604020202020204" pitchFamily="34" charset="0"/>
                <a:ea typeface="Segoe UI" panose="020B0502040204020203" pitchFamily="34" charset="0"/>
                <a:cs typeface="Arial" panose="020B0604020202020204" pitchFamily="34" charset="0"/>
              </a:rPr>
              <a:t>Meeting the needs of 350,000 people in the context of change</a:t>
            </a:r>
          </a:p>
        </p:txBody>
      </p:sp>
    </p:spTree>
    <p:extLst>
      <p:ext uri="{BB962C8B-B14F-4D97-AF65-F5344CB8AC3E}">
        <p14:creationId xmlns:p14="http://schemas.microsoft.com/office/powerpoint/2010/main" val="225243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924" y="0"/>
            <a:ext cx="94500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295800" y="332656"/>
            <a:ext cx="6808402" cy="1446550"/>
          </a:xfrm>
          <a:prstGeom prst="rect">
            <a:avLst/>
          </a:prstGeom>
          <a:noFill/>
        </p:spPr>
        <p:txBody>
          <a:bodyPr wrap="square" rtlCol="0">
            <a:spAutoFit/>
          </a:bodyPr>
          <a:lstStyle/>
          <a:p>
            <a:r>
              <a:rPr lang="en-GB" altLang="en-US" sz="2800" b="1" dirty="0">
                <a:solidFill>
                  <a:srgbClr val="278FB7"/>
                </a:solidFill>
              </a:rPr>
              <a:t> </a:t>
            </a:r>
            <a:r>
              <a:rPr lang="en-GB" altLang="en-US" sz="2800" b="1" dirty="0">
                <a:solidFill>
                  <a:srgbClr val="278FB7"/>
                </a:solidFill>
                <a:latin typeface="Verdana" pitchFamily="34" charset="0"/>
                <a:ea typeface="Verdana" pitchFamily="34" charset="0"/>
                <a:cs typeface="Verdana" pitchFamily="34" charset="0"/>
              </a:rPr>
              <a:t>North West City Region</a:t>
            </a:r>
          </a:p>
          <a:p>
            <a:endParaRPr lang="en-GB" altLang="en-US" sz="2800" b="1" dirty="0">
              <a:solidFill>
                <a:srgbClr val="278FB7"/>
              </a:solidFill>
              <a:latin typeface="Arial" panose="020B0604020202020204" pitchFamily="34" charset="0"/>
              <a:ea typeface="Segoe UI" panose="020B0502040204020203" pitchFamily="34" charset="0"/>
              <a:cs typeface="Arial" panose="020B0604020202020204" pitchFamily="34" charset="0"/>
            </a:endParaRPr>
          </a:p>
          <a:p>
            <a:endParaRPr lang="en-IE" altLang="en-US" sz="3200" b="1" dirty="0">
              <a:solidFill>
                <a:srgbClr val="278FB7"/>
              </a:solidFill>
            </a:endParaRPr>
          </a:p>
        </p:txBody>
      </p:sp>
      <p:sp>
        <p:nvSpPr>
          <p:cNvPr id="5" name="TextBox 4"/>
          <p:cNvSpPr txBox="1"/>
          <p:nvPr/>
        </p:nvSpPr>
        <p:spPr>
          <a:xfrm>
            <a:off x="3129195" y="5202109"/>
            <a:ext cx="3351270" cy="1046440"/>
          </a:xfrm>
          <a:prstGeom prst="rect">
            <a:avLst/>
          </a:prstGeom>
          <a:noFill/>
        </p:spPr>
        <p:txBody>
          <a:bodyPr wrap="square" rtlCol="0">
            <a:spAutoFit/>
          </a:bodyPr>
          <a:lstStyle/>
          <a:p>
            <a:pPr lvl="1">
              <a:lnSpc>
                <a:spcPct val="120000"/>
              </a:lnSpc>
              <a:spcBef>
                <a:spcPct val="0"/>
              </a:spcBef>
              <a:defRPr/>
            </a:pPr>
            <a:endParaRPr lang="en-GB" altLang="en-US" sz="2000" b="1" i="1" dirty="0">
              <a:solidFill>
                <a:srgbClr val="002060"/>
              </a:solidFill>
              <a:latin typeface="Arial" panose="020B0604020202020204" pitchFamily="34" charset="0"/>
              <a:ea typeface="Segoe UI" panose="020B0502040204020203" pitchFamily="34" charset="0"/>
              <a:cs typeface="Arial" panose="020B0604020202020204" pitchFamily="34" charset="0"/>
            </a:endParaRPr>
          </a:p>
          <a:p>
            <a:pPr marL="0" lvl="1" algn="ctr"/>
            <a:endParaRPr lang="en-GB" altLang="en-US" sz="2000" b="1" i="1" dirty="0">
              <a:solidFill>
                <a:schemeClr val="accent5">
                  <a:lumMod val="50000"/>
                </a:schemeClr>
              </a:solidFill>
              <a:latin typeface="Arial" panose="020B0604020202020204" pitchFamily="34" charset="0"/>
              <a:ea typeface="Segoe UI" panose="020B0502040204020203" pitchFamily="34" charset="0"/>
              <a:cs typeface="Arial" panose="020B0604020202020204" pitchFamily="34" charset="0"/>
            </a:endParaRPr>
          </a:p>
          <a:p>
            <a:endParaRPr lang="en-GB" dirty="0"/>
          </a:p>
        </p:txBody>
      </p:sp>
      <p:sp>
        <p:nvSpPr>
          <p:cNvPr id="2" name="TextBox 1"/>
          <p:cNvSpPr txBox="1"/>
          <p:nvPr/>
        </p:nvSpPr>
        <p:spPr>
          <a:xfrm>
            <a:off x="3574704" y="1340768"/>
            <a:ext cx="7093296" cy="4862870"/>
          </a:xfrm>
          <a:prstGeom prst="rect">
            <a:avLst/>
          </a:prstGeom>
          <a:noFill/>
        </p:spPr>
        <p:txBody>
          <a:bodyPr wrap="square" rtlCol="0">
            <a:spAutoFit/>
          </a:bodyPr>
          <a:lstStyle/>
          <a:p>
            <a:pPr marL="361950" indent="-361950"/>
            <a:endParaRPr lang="en-IE" altLang="en-US" sz="1600" b="1" dirty="0">
              <a:solidFill>
                <a:schemeClr val="accent1">
                  <a:lumMod val="50000"/>
                </a:schemeClr>
              </a:solidFill>
              <a:latin typeface="Arial" panose="020B0604020202020204" pitchFamily="34" charset="0"/>
              <a:ea typeface="Segoe UI" panose="020B0502040204020203" pitchFamily="34" charset="0"/>
              <a:cs typeface="Arial" panose="020B0604020202020204" pitchFamily="34" charset="0"/>
            </a:endParaRPr>
          </a:p>
          <a:p>
            <a:pPr marL="361950" indent="-361950">
              <a:buFont typeface="Arial" pitchFamily="34" charset="0"/>
              <a:buChar char="•"/>
            </a:pPr>
            <a:r>
              <a:rPr lang="en-GB" altLang="en-US" sz="1600" b="1" dirty="0">
                <a:solidFill>
                  <a:schemeClr val="accent1">
                    <a:lumMod val="50000"/>
                  </a:schemeClr>
                </a:solidFill>
                <a:latin typeface="Verdana" pitchFamily="34" charset="0"/>
                <a:ea typeface="Verdana" pitchFamily="34" charset="0"/>
                <a:cs typeface="Verdana" pitchFamily="34" charset="0"/>
              </a:rPr>
              <a:t>Largely the functional areas of Donegal County Council and Derry City &amp; </a:t>
            </a:r>
            <a:r>
              <a:rPr lang="en-GB" altLang="en-US" sz="1600" b="1" dirty="0" err="1">
                <a:solidFill>
                  <a:schemeClr val="accent1">
                    <a:lumMod val="50000"/>
                  </a:schemeClr>
                </a:solidFill>
                <a:latin typeface="Verdana" pitchFamily="34" charset="0"/>
                <a:ea typeface="Verdana" pitchFamily="34" charset="0"/>
                <a:cs typeface="Verdana" pitchFamily="34" charset="0"/>
              </a:rPr>
              <a:t>Strabane</a:t>
            </a:r>
            <a:r>
              <a:rPr lang="en-GB" altLang="en-US" sz="1600" b="1" dirty="0">
                <a:solidFill>
                  <a:schemeClr val="accent1">
                    <a:lumMod val="50000"/>
                  </a:schemeClr>
                </a:solidFill>
                <a:latin typeface="Verdana" pitchFamily="34" charset="0"/>
                <a:ea typeface="Verdana" pitchFamily="34" charset="0"/>
                <a:cs typeface="Verdana" pitchFamily="34" charset="0"/>
              </a:rPr>
              <a:t> District Council</a:t>
            </a:r>
            <a:endParaRPr lang="en-IE" altLang="en-US" sz="1600" b="1" dirty="0">
              <a:solidFill>
                <a:schemeClr val="accent1">
                  <a:lumMod val="50000"/>
                </a:schemeClr>
              </a:solidFill>
              <a:latin typeface="Verdana" pitchFamily="34" charset="0"/>
              <a:ea typeface="Verdana" pitchFamily="34" charset="0"/>
              <a:cs typeface="Verdana" pitchFamily="34" charset="0"/>
            </a:endParaRPr>
          </a:p>
          <a:p>
            <a:pPr marL="361950" indent="-361950">
              <a:buFont typeface="Arial" pitchFamily="34" charset="0"/>
              <a:buChar char="•"/>
            </a:pPr>
            <a:endParaRPr lang="en-IE" altLang="en-US" sz="1600" b="1" dirty="0">
              <a:solidFill>
                <a:schemeClr val="accent1">
                  <a:lumMod val="50000"/>
                </a:schemeClr>
              </a:solidFill>
              <a:latin typeface="Verdana" pitchFamily="34" charset="0"/>
              <a:ea typeface="Verdana" pitchFamily="34" charset="0"/>
              <a:cs typeface="Verdana" pitchFamily="34" charset="0"/>
            </a:endParaRPr>
          </a:p>
          <a:p>
            <a:pPr marL="361950" indent="-361950">
              <a:buFont typeface="Arial" pitchFamily="34" charset="0"/>
              <a:buChar char="•"/>
            </a:pPr>
            <a:r>
              <a:rPr lang="en-GB" altLang="en-US" sz="1600" b="1" dirty="0">
                <a:solidFill>
                  <a:schemeClr val="accent1">
                    <a:lumMod val="50000"/>
                  </a:schemeClr>
                </a:solidFill>
                <a:latin typeface="Verdana" pitchFamily="34" charset="0"/>
                <a:ea typeface="Verdana" pitchFamily="34" charset="0"/>
                <a:cs typeface="Verdana" pitchFamily="34" charset="0"/>
              </a:rPr>
              <a:t>Structures : </a:t>
            </a:r>
          </a:p>
          <a:p>
            <a:pPr marL="361950" indent="-361950">
              <a:buFont typeface="Arial" pitchFamily="34" charset="0"/>
              <a:buChar char="•"/>
            </a:pPr>
            <a:endParaRPr lang="en-GB" altLang="en-US" sz="1600" b="1" dirty="0">
              <a:solidFill>
                <a:schemeClr val="accent1">
                  <a:lumMod val="50000"/>
                </a:schemeClr>
              </a:solidFill>
              <a:latin typeface="Verdana" pitchFamily="34" charset="0"/>
              <a:ea typeface="Verdana" pitchFamily="34" charset="0"/>
              <a:cs typeface="Verdana" pitchFamily="34" charset="0"/>
            </a:endParaRPr>
          </a:p>
          <a:p>
            <a:pPr marL="1276350" lvl="2" indent="-361950">
              <a:buFont typeface="Wingdings" pitchFamily="2" charset="2"/>
              <a:buChar char="q"/>
            </a:pPr>
            <a:r>
              <a:rPr lang="en-GB" altLang="en-US" sz="1600" b="1" dirty="0">
                <a:solidFill>
                  <a:schemeClr val="accent1">
                    <a:lumMod val="50000"/>
                  </a:schemeClr>
                </a:solidFill>
                <a:latin typeface="Verdana" pitchFamily="34" charset="0"/>
                <a:ea typeface="Verdana" pitchFamily="34" charset="0"/>
                <a:cs typeface="Verdana" pitchFamily="34" charset="0"/>
              </a:rPr>
              <a:t>North West Regional Development Group</a:t>
            </a:r>
          </a:p>
          <a:p>
            <a:pPr marL="1276350" lvl="2" indent="-361950">
              <a:buFont typeface="Wingdings" pitchFamily="2" charset="2"/>
              <a:buChar char="q"/>
            </a:pPr>
            <a:r>
              <a:rPr lang="en-GB" altLang="en-US" sz="1600" b="1" dirty="0">
                <a:solidFill>
                  <a:schemeClr val="accent1">
                    <a:lumMod val="50000"/>
                  </a:schemeClr>
                </a:solidFill>
                <a:latin typeface="Verdana" pitchFamily="34" charset="0"/>
                <a:ea typeface="Verdana" pitchFamily="34" charset="0"/>
                <a:cs typeface="Verdana" pitchFamily="34" charset="0"/>
              </a:rPr>
              <a:t>North West Strategic Growth Partnership</a:t>
            </a:r>
            <a:endParaRPr lang="en-IE" altLang="en-US" sz="1600" b="1" dirty="0">
              <a:solidFill>
                <a:schemeClr val="accent1">
                  <a:lumMod val="50000"/>
                </a:schemeClr>
              </a:solidFill>
              <a:latin typeface="Verdana" pitchFamily="34" charset="0"/>
              <a:ea typeface="Verdana" pitchFamily="34" charset="0"/>
              <a:cs typeface="Verdana" pitchFamily="34" charset="0"/>
            </a:endParaRPr>
          </a:p>
          <a:p>
            <a:pPr marL="361950" indent="-361950">
              <a:buFont typeface="Arial" pitchFamily="34" charset="0"/>
              <a:buChar char="•"/>
            </a:pPr>
            <a:endParaRPr lang="en-IE" altLang="en-US" sz="1600" b="1" dirty="0">
              <a:solidFill>
                <a:schemeClr val="accent1">
                  <a:lumMod val="50000"/>
                </a:schemeClr>
              </a:solidFill>
              <a:latin typeface="Verdana" pitchFamily="34" charset="0"/>
              <a:ea typeface="Verdana" pitchFamily="34" charset="0"/>
              <a:cs typeface="Verdana" pitchFamily="34" charset="0"/>
            </a:endParaRPr>
          </a:p>
          <a:p>
            <a:pPr marL="361950" indent="-361950">
              <a:buFont typeface="Arial" pitchFamily="34" charset="0"/>
              <a:buChar char="•"/>
            </a:pPr>
            <a:r>
              <a:rPr lang="en-GB" altLang="en-US" sz="1600" b="1" dirty="0">
                <a:solidFill>
                  <a:schemeClr val="accent1">
                    <a:lumMod val="50000"/>
                  </a:schemeClr>
                </a:solidFill>
                <a:latin typeface="Verdana" pitchFamily="34" charset="0"/>
                <a:ea typeface="Verdana" pitchFamily="34" charset="0"/>
                <a:cs typeface="Verdana" pitchFamily="34" charset="0"/>
              </a:rPr>
              <a:t>North West Regional Development Group – Elected members from both Councils.</a:t>
            </a:r>
          </a:p>
          <a:p>
            <a:pPr marL="361950" indent="-361950"/>
            <a:endParaRPr lang="en-IE" altLang="en-US" sz="1600" b="1" dirty="0">
              <a:solidFill>
                <a:schemeClr val="accent1">
                  <a:lumMod val="50000"/>
                </a:schemeClr>
              </a:solidFill>
              <a:latin typeface="Verdana" pitchFamily="34" charset="0"/>
              <a:ea typeface="Verdana" pitchFamily="34" charset="0"/>
              <a:cs typeface="Verdana" pitchFamily="34" charset="0"/>
            </a:endParaRPr>
          </a:p>
          <a:p>
            <a:pPr marL="361950" indent="-361950">
              <a:buFont typeface="Arial" pitchFamily="34" charset="0"/>
              <a:buChar char="•"/>
            </a:pPr>
            <a:r>
              <a:rPr lang="en-GB" altLang="en-US" sz="1600" b="1" dirty="0">
                <a:solidFill>
                  <a:schemeClr val="accent1">
                    <a:lumMod val="50000"/>
                  </a:schemeClr>
                </a:solidFill>
                <a:latin typeface="Verdana" pitchFamily="34" charset="0"/>
                <a:ea typeface="Verdana" pitchFamily="34" charset="0"/>
                <a:cs typeface="Verdana" pitchFamily="34" charset="0"/>
              </a:rPr>
              <a:t>North West Strategic Growth Partnership – Senior government officials from both sides of the border </a:t>
            </a:r>
            <a:endParaRPr lang="en-IE" altLang="en-US" sz="1600" b="1" dirty="0">
              <a:solidFill>
                <a:schemeClr val="accent1">
                  <a:lumMod val="50000"/>
                </a:schemeClr>
              </a:solidFill>
              <a:latin typeface="Verdana" pitchFamily="34" charset="0"/>
              <a:ea typeface="Verdana" pitchFamily="34" charset="0"/>
              <a:cs typeface="Verdana" pitchFamily="34" charset="0"/>
            </a:endParaRPr>
          </a:p>
          <a:p>
            <a:pPr marL="361950" indent="-361950">
              <a:buFont typeface="Arial" pitchFamily="34" charset="0"/>
              <a:buChar char="•"/>
            </a:pPr>
            <a:endParaRPr lang="en-IE" altLang="en-US" sz="1600" b="1" dirty="0">
              <a:solidFill>
                <a:schemeClr val="accent1">
                  <a:lumMod val="50000"/>
                </a:schemeClr>
              </a:solidFill>
              <a:latin typeface="Verdana" pitchFamily="34" charset="0"/>
              <a:ea typeface="Verdana" pitchFamily="34" charset="0"/>
              <a:cs typeface="Verdana" pitchFamily="34" charset="0"/>
            </a:endParaRPr>
          </a:p>
          <a:p>
            <a:pPr marL="361950" indent="-361950"/>
            <a:endParaRPr lang="en-IE" altLang="en-US" sz="1600" b="1" dirty="0">
              <a:solidFill>
                <a:schemeClr val="accent1">
                  <a:lumMod val="50000"/>
                </a:schemeClr>
              </a:solidFill>
              <a:latin typeface="Verdana" pitchFamily="34" charset="0"/>
              <a:ea typeface="Verdana" pitchFamily="34" charset="0"/>
              <a:cs typeface="Verdana" pitchFamily="34" charset="0"/>
            </a:endParaRPr>
          </a:p>
          <a:p>
            <a:pPr marL="361950" indent="-361950">
              <a:buFont typeface="Arial" pitchFamily="34" charset="0"/>
              <a:buChar char="•"/>
            </a:pPr>
            <a:r>
              <a:rPr lang="en-GB" altLang="en-US" sz="1600" b="1" dirty="0">
                <a:solidFill>
                  <a:schemeClr val="accent1">
                    <a:lumMod val="50000"/>
                  </a:schemeClr>
                </a:solidFill>
                <a:latin typeface="Verdana" pitchFamily="34" charset="0"/>
                <a:ea typeface="Verdana" pitchFamily="34" charset="0"/>
                <a:cs typeface="Verdana" pitchFamily="34" charset="0"/>
              </a:rPr>
              <a:t>Both structures are led jointly by the two Councils.</a:t>
            </a:r>
            <a:endParaRPr lang="en-IE" altLang="en-US" sz="1600" b="1" dirty="0">
              <a:solidFill>
                <a:schemeClr val="accent1">
                  <a:lumMod val="50000"/>
                </a:schemeClr>
              </a:solidFill>
              <a:latin typeface="Verdana" pitchFamily="34" charset="0"/>
              <a:ea typeface="Verdana" pitchFamily="34" charset="0"/>
              <a:cs typeface="Verdana" pitchFamily="34" charset="0"/>
            </a:endParaRPr>
          </a:p>
          <a:p>
            <a:pPr marL="361950" indent="-361950">
              <a:buFont typeface="Arial" pitchFamily="34" charset="0"/>
              <a:buChar char="•"/>
            </a:pPr>
            <a:endParaRPr lang="en-IE" altLang="en-US" sz="1400" b="1" dirty="0">
              <a:solidFill>
                <a:schemeClr val="accent1">
                  <a:lumMod val="50000"/>
                </a:schemeClr>
              </a:solidFill>
              <a:latin typeface="Arial" panose="020B0604020202020204" pitchFamily="34" charset="0"/>
              <a:ea typeface="Segoe UI" panose="020B0502040204020203" pitchFamily="34" charset="0"/>
              <a:cs typeface="Arial" panose="020B0604020202020204" pitchFamily="34" charset="0"/>
            </a:endParaRPr>
          </a:p>
          <a:p>
            <a:pPr marL="446088" lvl="1" indent="-269875">
              <a:spcAft>
                <a:spcPts val="1200"/>
              </a:spcAft>
              <a:defRPr/>
            </a:pPr>
            <a:endParaRPr lang="en-GB" altLang="en-US" sz="2400" dirty="0">
              <a:solidFill>
                <a:schemeClr val="accent1">
                  <a:lumMod val="75000"/>
                </a:schemeClr>
              </a:solidFill>
              <a:ea typeface="Segoe UI" panose="020B0502040204020203" pitchFamily="34" charset="0"/>
            </a:endParaRPr>
          </a:p>
        </p:txBody>
      </p:sp>
    </p:spTree>
    <p:extLst>
      <p:ext uri="{BB962C8B-B14F-4D97-AF65-F5344CB8AC3E}">
        <p14:creationId xmlns:p14="http://schemas.microsoft.com/office/powerpoint/2010/main" val="1182993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924" y="0"/>
            <a:ext cx="94500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59598" y="764704"/>
            <a:ext cx="6808402" cy="523220"/>
          </a:xfrm>
          <a:prstGeom prst="rect">
            <a:avLst/>
          </a:prstGeom>
          <a:noFill/>
        </p:spPr>
        <p:txBody>
          <a:bodyPr wrap="square" rtlCol="0">
            <a:spAutoFit/>
          </a:bodyPr>
          <a:lstStyle/>
          <a:p>
            <a:r>
              <a:rPr lang="en-GB" altLang="en-US" sz="2800" b="1" dirty="0">
                <a:solidFill>
                  <a:srgbClr val="278FB7"/>
                </a:solidFill>
                <a:latin typeface="Verdana" pitchFamily="34" charset="0"/>
                <a:ea typeface="Verdana" pitchFamily="34" charset="0"/>
                <a:cs typeface="Verdana" pitchFamily="34" charset="0"/>
              </a:rPr>
              <a:t>North West City Region Economy</a:t>
            </a:r>
            <a:endParaRPr lang="en-IE" altLang="en-US" sz="2800" b="1" dirty="0">
              <a:solidFill>
                <a:srgbClr val="278FB7"/>
              </a:solidFill>
              <a:latin typeface="Verdana" pitchFamily="34" charset="0"/>
              <a:ea typeface="Verdana" pitchFamily="34" charset="0"/>
              <a:cs typeface="Verdana" pitchFamily="34" charset="0"/>
            </a:endParaRPr>
          </a:p>
        </p:txBody>
      </p:sp>
      <p:sp>
        <p:nvSpPr>
          <p:cNvPr id="5" name="TextBox 4"/>
          <p:cNvSpPr txBox="1"/>
          <p:nvPr/>
        </p:nvSpPr>
        <p:spPr>
          <a:xfrm>
            <a:off x="3129195" y="5202109"/>
            <a:ext cx="3351270" cy="1046440"/>
          </a:xfrm>
          <a:prstGeom prst="rect">
            <a:avLst/>
          </a:prstGeom>
          <a:noFill/>
        </p:spPr>
        <p:txBody>
          <a:bodyPr wrap="square" rtlCol="0">
            <a:spAutoFit/>
          </a:bodyPr>
          <a:lstStyle/>
          <a:p>
            <a:pPr lvl="1">
              <a:lnSpc>
                <a:spcPct val="120000"/>
              </a:lnSpc>
              <a:spcBef>
                <a:spcPct val="0"/>
              </a:spcBef>
              <a:defRPr/>
            </a:pPr>
            <a:endParaRPr lang="en-GB" altLang="en-US" sz="2000" b="1" i="1" dirty="0">
              <a:solidFill>
                <a:srgbClr val="002060"/>
              </a:solidFill>
              <a:latin typeface="Arial" panose="020B0604020202020204" pitchFamily="34" charset="0"/>
              <a:ea typeface="Segoe UI" panose="020B0502040204020203" pitchFamily="34" charset="0"/>
              <a:cs typeface="Arial" panose="020B0604020202020204" pitchFamily="34" charset="0"/>
            </a:endParaRPr>
          </a:p>
          <a:p>
            <a:pPr marL="0" lvl="1" algn="ctr"/>
            <a:endParaRPr lang="en-GB" altLang="en-US" sz="2000" b="1" i="1" dirty="0">
              <a:solidFill>
                <a:schemeClr val="accent5">
                  <a:lumMod val="50000"/>
                </a:schemeClr>
              </a:solidFill>
              <a:latin typeface="Arial" panose="020B0604020202020204" pitchFamily="34" charset="0"/>
              <a:ea typeface="Segoe UI" panose="020B0502040204020203" pitchFamily="34" charset="0"/>
              <a:cs typeface="Arial" panose="020B0604020202020204" pitchFamily="34" charset="0"/>
            </a:endParaRPr>
          </a:p>
          <a:p>
            <a:endParaRPr lang="en-GB" dirty="0"/>
          </a:p>
        </p:txBody>
      </p:sp>
      <p:sp>
        <p:nvSpPr>
          <p:cNvPr id="2" name="TextBox 1"/>
          <p:cNvSpPr txBox="1"/>
          <p:nvPr/>
        </p:nvSpPr>
        <p:spPr>
          <a:xfrm>
            <a:off x="3323184" y="1988840"/>
            <a:ext cx="7344816" cy="3416320"/>
          </a:xfrm>
          <a:prstGeom prst="rect">
            <a:avLst/>
          </a:prstGeom>
          <a:noFill/>
        </p:spPr>
        <p:txBody>
          <a:bodyPr wrap="square" rtlCol="0">
            <a:spAutoFit/>
          </a:bodyPr>
          <a:lstStyle/>
          <a:p>
            <a:pPr marL="361950" indent="-361950">
              <a:buFont typeface="Arial" pitchFamily="34" charset="0"/>
              <a:buChar char="•"/>
            </a:pPr>
            <a:r>
              <a:rPr lang="en-GB" altLang="en-US" sz="1600" b="1" dirty="0">
                <a:solidFill>
                  <a:schemeClr val="accent1">
                    <a:lumMod val="50000"/>
                  </a:schemeClr>
                </a:solidFill>
                <a:latin typeface="Verdana" pitchFamily="34" charset="0"/>
                <a:ea typeface="Verdana" pitchFamily="34" charset="0"/>
                <a:cs typeface="Verdana" pitchFamily="34" charset="0"/>
              </a:rPr>
              <a:t>15,000 businesses active in the North West City region in 2014.  Agriculture accounts for 30%, others include retail, hospitality/accommodation and construction.</a:t>
            </a:r>
            <a:endParaRPr lang="en-IE" altLang="en-US" sz="1600" b="1" dirty="0">
              <a:solidFill>
                <a:schemeClr val="accent1">
                  <a:lumMod val="50000"/>
                </a:schemeClr>
              </a:solidFill>
              <a:latin typeface="Verdana" pitchFamily="34" charset="0"/>
              <a:ea typeface="Verdana" pitchFamily="34" charset="0"/>
              <a:cs typeface="Verdana" pitchFamily="34" charset="0"/>
            </a:endParaRPr>
          </a:p>
          <a:p>
            <a:pPr marL="361950" indent="-361950"/>
            <a:endParaRPr lang="en-IE" altLang="en-US" sz="1600" b="1" dirty="0">
              <a:solidFill>
                <a:schemeClr val="accent1">
                  <a:lumMod val="50000"/>
                </a:schemeClr>
              </a:solidFill>
              <a:latin typeface="Verdana" pitchFamily="34" charset="0"/>
              <a:ea typeface="Verdana" pitchFamily="34" charset="0"/>
              <a:cs typeface="Verdana" pitchFamily="34" charset="0"/>
            </a:endParaRPr>
          </a:p>
          <a:p>
            <a:pPr marL="361950" indent="-361950">
              <a:buFont typeface="Arial" pitchFamily="34" charset="0"/>
              <a:buChar char="•"/>
            </a:pPr>
            <a:r>
              <a:rPr lang="en-GB" altLang="en-US" sz="1600" b="1" dirty="0">
                <a:solidFill>
                  <a:schemeClr val="accent1">
                    <a:lumMod val="50000"/>
                  </a:schemeClr>
                </a:solidFill>
                <a:latin typeface="Verdana" pitchFamily="34" charset="0"/>
                <a:ea typeface="Verdana" pitchFamily="34" charset="0"/>
                <a:cs typeface="Verdana" pitchFamily="34" charset="0"/>
              </a:rPr>
              <a:t>90% of businesses are ‘micro’.</a:t>
            </a:r>
            <a:endParaRPr lang="en-IE" altLang="en-US" sz="1600" b="1" dirty="0">
              <a:solidFill>
                <a:schemeClr val="accent1">
                  <a:lumMod val="50000"/>
                </a:schemeClr>
              </a:solidFill>
              <a:latin typeface="Verdana" pitchFamily="34" charset="0"/>
              <a:ea typeface="Verdana" pitchFamily="34" charset="0"/>
              <a:cs typeface="Verdana" pitchFamily="34" charset="0"/>
            </a:endParaRPr>
          </a:p>
          <a:p>
            <a:pPr marL="361950" indent="-361950">
              <a:buFont typeface="Arial" pitchFamily="34" charset="0"/>
              <a:buChar char="•"/>
            </a:pPr>
            <a:endParaRPr lang="en-IE" altLang="en-US" sz="1600" b="1" dirty="0">
              <a:solidFill>
                <a:schemeClr val="accent1">
                  <a:lumMod val="50000"/>
                </a:schemeClr>
              </a:solidFill>
              <a:latin typeface="Verdana" pitchFamily="34" charset="0"/>
              <a:ea typeface="Verdana" pitchFamily="34" charset="0"/>
              <a:cs typeface="Verdana" pitchFamily="34" charset="0"/>
            </a:endParaRPr>
          </a:p>
          <a:p>
            <a:pPr marL="361950" indent="-361950">
              <a:buFont typeface="Arial" pitchFamily="34" charset="0"/>
              <a:buChar char="•"/>
            </a:pPr>
            <a:r>
              <a:rPr lang="en-GB" altLang="en-US" sz="1600" b="1" dirty="0">
                <a:solidFill>
                  <a:schemeClr val="accent1">
                    <a:lumMod val="50000"/>
                  </a:schemeClr>
                </a:solidFill>
                <a:latin typeface="Verdana" pitchFamily="34" charset="0"/>
                <a:ea typeface="Verdana" pitchFamily="34" charset="0"/>
                <a:cs typeface="Verdana" pitchFamily="34" charset="0"/>
              </a:rPr>
              <a:t>In Donegal, share of total employment in large enterprises (&gt;250) is much smaller than national average – circa 10% as opposed to 34%</a:t>
            </a:r>
            <a:endParaRPr lang="en-IE" altLang="en-US" sz="1600" b="1" dirty="0">
              <a:solidFill>
                <a:schemeClr val="accent1">
                  <a:lumMod val="50000"/>
                </a:schemeClr>
              </a:solidFill>
              <a:latin typeface="Verdana" pitchFamily="34" charset="0"/>
              <a:ea typeface="Verdana" pitchFamily="34" charset="0"/>
              <a:cs typeface="Verdana" pitchFamily="34" charset="0"/>
            </a:endParaRPr>
          </a:p>
          <a:p>
            <a:pPr marL="361950" indent="-361950">
              <a:buFont typeface="Arial" pitchFamily="34" charset="0"/>
              <a:buChar char="•"/>
            </a:pPr>
            <a:endParaRPr lang="en-IE" altLang="en-US" sz="1600" b="1" dirty="0">
              <a:solidFill>
                <a:schemeClr val="accent1">
                  <a:lumMod val="50000"/>
                </a:schemeClr>
              </a:solidFill>
              <a:latin typeface="Verdana" pitchFamily="34" charset="0"/>
              <a:ea typeface="Verdana" pitchFamily="34" charset="0"/>
              <a:cs typeface="Verdana" pitchFamily="34" charset="0"/>
            </a:endParaRPr>
          </a:p>
          <a:p>
            <a:pPr marL="361950" indent="-361950">
              <a:buFont typeface="Arial" pitchFamily="34" charset="0"/>
              <a:buChar char="•"/>
            </a:pPr>
            <a:r>
              <a:rPr lang="en-GB" altLang="en-US" sz="1600" b="1" dirty="0" err="1">
                <a:solidFill>
                  <a:schemeClr val="accent1">
                    <a:lumMod val="50000"/>
                  </a:schemeClr>
                </a:solidFill>
                <a:latin typeface="Verdana" pitchFamily="34" charset="0"/>
                <a:ea typeface="Verdana" pitchFamily="34" charset="0"/>
                <a:cs typeface="Verdana" pitchFamily="34" charset="0"/>
              </a:rPr>
              <a:t>Brexit</a:t>
            </a:r>
            <a:r>
              <a:rPr lang="en-GB" altLang="en-US" sz="1600" b="1" dirty="0">
                <a:solidFill>
                  <a:schemeClr val="accent1">
                    <a:lumMod val="50000"/>
                  </a:schemeClr>
                </a:solidFill>
                <a:latin typeface="Verdana" pitchFamily="34" charset="0"/>
                <a:ea typeface="Verdana" pitchFamily="34" charset="0"/>
                <a:cs typeface="Verdana" pitchFamily="34" charset="0"/>
              </a:rPr>
              <a:t> will not be merely a cause of problems,</a:t>
            </a:r>
          </a:p>
          <a:p>
            <a:pPr marL="361950" indent="-361950"/>
            <a:r>
              <a:rPr lang="en-GB" altLang="en-US" sz="1600" b="1" dirty="0">
                <a:solidFill>
                  <a:schemeClr val="accent1">
                    <a:lumMod val="50000"/>
                  </a:schemeClr>
                </a:solidFill>
                <a:latin typeface="Verdana" pitchFamily="34" charset="0"/>
                <a:ea typeface="Verdana" pitchFamily="34" charset="0"/>
                <a:cs typeface="Verdana" pitchFamily="34" charset="0"/>
              </a:rPr>
              <a:t>	but will highlight needs that already exist</a:t>
            </a:r>
            <a:endParaRPr lang="en-IE" altLang="en-US" sz="1600" b="1" dirty="0">
              <a:solidFill>
                <a:schemeClr val="accent1">
                  <a:lumMod val="50000"/>
                </a:schemeClr>
              </a:solidFill>
              <a:latin typeface="Verdana" pitchFamily="34" charset="0"/>
              <a:ea typeface="Verdana" pitchFamily="34" charset="0"/>
              <a:cs typeface="Verdana" pitchFamily="34" charset="0"/>
            </a:endParaRPr>
          </a:p>
          <a:p>
            <a:pPr marL="446088" lvl="1" indent="-269875">
              <a:spcAft>
                <a:spcPts val="1200"/>
              </a:spcAft>
              <a:buFont typeface="Arial" panose="020B0604020202020204" pitchFamily="34" charset="0"/>
              <a:buChar char="•"/>
              <a:defRPr/>
            </a:pPr>
            <a:endParaRPr lang="en-GB" altLang="en-US" sz="2400" dirty="0">
              <a:solidFill>
                <a:schemeClr val="accent1">
                  <a:lumMod val="75000"/>
                </a:schemeClr>
              </a:solidFill>
              <a:ea typeface="Segoe UI" panose="020B0502040204020203" pitchFamily="34" charset="0"/>
            </a:endParaRPr>
          </a:p>
        </p:txBody>
      </p:sp>
    </p:spTree>
    <p:extLst>
      <p:ext uri="{BB962C8B-B14F-4D97-AF65-F5344CB8AC3E}">
        <p14:creationId xmlns:p14="http://schemas.microsoft.com/office/powerpoint/2010/main" val="118299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ue_corp_cover_graphic_device_blan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924" y="0"/>
            <a:ext cx="94500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495420" y="2438044"/>
            <a:ext cx="6696636" cy="739754"/>
          </a:xfrm>
          <a:prstGeom prst="rect">
            <a:avLst/>
          </a:prstGeom>
          <a:noFill/>
        </p:spPr>
        <p:txBody>
          <a:bodyPr wrap="square" rtlCol="0">
            <a:spAutoFit/>
          </a:bodyPr>
          <a:lstStyle/>
          <a:p>
            <a:pPr marL="0" lvl="1">
              <a:lnSpc>
                <a:spcPct val="150000"/>
              </a:lnSpc>
              <a:defRPr/>
            </a:pPr>
            <a:endParaRPr lang="en-GB" altLang="en-US" sz="3200" b="1" dirty="0">
              <a:solidFill>
                <a:srgbClr val="278FB7"/>
              </a:solidFill>
              <a:latin typeface="Arial" panose="020B0604020202020204" pitchFamily="34" charset="0"/>
              <a:ea typeface="Segoe UI" panose="020B0502040204020203" pitchFamily="34" charset="0"/>
              <a:cs typeface="Arial" panose="020B0604020202020204" pitchFamily="34" charset="0"/>
            </a:endParaRPr>
          </a:p>
        </p:txBody>
      </p:sp>
      <p:sp>
        <p:nvSpPr>
          <p:cNvPr id="5" name="TextBox 4"/>
          <p:cNvSpPr txBox="1"/>
          <p:nvPr/>
        </p:nvSpPr>
        <p:spPr>
          <a:xfrm>
            <a:off x="3129195" y="4765119"/>
            <a:ext cx="8112559" cy="1046440"/>
          </a:xfrm>
          <a:prstGeom prst="rect">
            <a:avLst/>
          </a:prstGeom>
          <a:noFill/>
        </p:spPr>
        <p:txBody>
          <a:bodyPr wrap="square" rtlCol="0">
            <a:spAutoFit/>
          </a:bodyPr>
          <a:lstStyle/>
          <a:p>
            <a:pPr lvl="1">
              <a:lnSpc>
                <a:spcPct val="120000"/>
              </a:lnSpc>
              <a:spcBef>
                <a:spcPct val="0"/>
              </a:spcBef>
              <a:defRPr/>
            </a:pPr>
            <a:endParaRPr lang="en-GB" altLang="en-US" sz="2000" b="1" i="1" dirty="0">
              <a:solidFill>
                <a:srgbClr val="002060"/>
              </a:solidFill>
              <a:latin typeface="Arial" panose="020B0604020202020204" pitchFamily="34" charset="0"/>
              <a:ea typeface="Segoe UI" panose="020B0502040204020203" pitchFamily="34" charset="0"/>
              <a:cs typeface="Arial" panose="020B0604020202020204" pitchFamily="34" charset="0"/>
            </a:endParaRPr>
          </a:p>
          <a:p>
            <a:pPr marL="0" lvl="1" algn="ctr"/>
            <a:endParaRPr lang="en-GB" altLang="en-US" sz="2000" b="1" i="1" dirty="0">
              <a:solidFill>
                <a:schemeClr val="accent5">
                  <a:lumMod val="50000"/>
                </a:schemeClr>
              </a:solidFill>
              <a:latin typeface="Arial" panose="020B0604020202020204" pitchFamily="34" charset="0"/>
              <a:ea typeface="Segoe UI" panose="020B0502040204020203" pitchFamily="34" charset="0"/>
              <a:cs typeface="Arial" panose="020B0604020202020204" pitchFamily="34" charset="0"/>
            </a:endParaRPr>
          </a:p>
          <a:p>
            <a:endParaRPr lang="en-GB" dirty="0"/>
          </a:p>
        </p:txBody>
      </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8000" contrast="5000"/>
                    </a14:imgEffect>
                  </a14:imgLayer>
                </a14:imgProps>
              </a:ext>
              <a:ext uri="{28A0092B-C50C-407E-A947-70E740481C1C}">
                <a14:useLocalDpi xmlns:a14="http://schemas.microsoft.com/office/drawing/2010/main" val="0"/>
              </a:ext>
            </a:extLst>
          </a:blip>
          <a:stretch>
            <a:fillRect/>
          </a:stretch>
        </p:blipFill>
        <p:spPr>
          <a:xfrm>
            <a:off x="1217924" y="0"/>
            <a:ext cx="9450077" cy="6846082"/>
          </a:xfrm>
          <a:prstGeom prst="rect">
            <a:avLst/>
          </a:prstGeom>
        </p:spPr>
      </p:pic>
    </p:spTree>
    <p:extLst>
      <p:ext uri="{BB962C8B-B14F-4D97-AF65-F5344CB8AC3E}">
        <p14:creationId xmlns:p14="http://schemas.microsoft.com/office/powerpoint/2010/main" val="85598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9360" y="243841"/>
            <a:ext cx="7705344" cy="1024128"/>
          </a:xfrm>
        </p:spPr>
        <p:txBody>
          <a:bodyPr>
            <a:noAutofit/>
          </a:bodyPr>
          <a:lstStyle/>
          <a:p>
            <a:pPr algn="l">
              <a:buSzPts val="2400"/>
            </a:pPr>
            <a:r>
              <a:rPr lang="en-GB" altLang="en-US" sz="3200" b="1" dirty="0">
                <a:solidFill>
                  <a:srgbClr val="278FB7"/>
                </a:solidFill>
                <a:latin typeface="Verdana" pitchFamily="34" charset="0"/>
                <a:ea typeface="Verdana" pitchFamily="34" charset="0"/>
                <a:cs typeface="Verdana" pitchFamily="34" charset="0"/>
              </a:rPr>
              <a:t>Scoping Study Team – Stage 1</a:t>
            </a:r>
          </a:p>
        </p:txBody>
      </p:sp>
      <p:sp>
        <p:nvSpPr>
          <p:cNvPr id="3" name="Subtitle 2"/>
          <p:cNvSpPr>
            <a:spLocks noGrp="1"/>
          </p:cNvSpPr>
          <p:nvPr>
            <p:ph type="subTitle" idx="1"/>
          </p:nvPr>
        </p:nvSpPr>
        <p:spPr>
          <a:xfrm>
            <a:off x="3261016" y="3332608"/>
            <a:ext cx="6879106" cy="3215256"/>
          </a:xfrm>
        </p:spPr>
        <p:txBody>
          <a:bodyPr>
            <a:normAutofit/>
          </a:bodyPr>
          <a:lstStyle/>
          <a:p>
            <a:r>
              <a:rPr lang="en-GB" sz="2200" dirty="0">
                <a:solidFill>
                  <a:schemeClr val="tx1"/>
                </a:solidFill>
                <a:latin typeface="Arial" pitchFamily="34" charset="0"/>
                <a:cs typeface="Arial" pitchFamily="34" charset="0"/>
              </a:rPr>
              <a:t> </a:t>
            </a:r>
            <a:endParaRPr lang="en-GB" sz="2400" dirty="0">
              <a:solidFill>
                <a:schemeClr val="tx1"/>
              </a:solidFill>
              <a:latin typeface="Arial" pitchFamily="34" charset="0"/>
              <a:cs typeface="Arial" pitchFamily="34" charset="0"/>
            </a:endParaRPr>
          </a:p>
          <a:p>
            <a:r>
              <a:rPr lang="en-GB" sz="2400" dirty="0">
                <a:solidFill>
                  <a:schemeClr val="tx1"/>
                </a:solidFill>
                <a:latin typeface="Arial" pitchFamily="34" charset="0"/>
                <a:cs typeface="Arial" pitchFamily="34" charset="0"/>
              </a:rPr>
              <a:t> </a:t>
            </a:r>
          </a:p>
          <a:p>
            <a:endParaRPr lang="en-GB" sz="2000" dirty="0">
              <a:solidFill>
                <a:schemeClr val="tx1"/>
              </a:solidFill>
            </a:endParaRPr>
          </a:p>
          <a:p>
            <a:endParaRPr lang="en-GB" sz="2000" dirty="0">
              <a:solidFill>
                <a:schemeClr val="tx1"/>
              </a:solidFill>
            </a:endParaRPr>
          </a:p>
          <a:p>
            <a:endParaRPr lang="en-GB" sz="2000" dirty="0">
              <a:solidFill>
                <a:schemeClr val="tx1"/>
              </a:solidFill>
            </a:endParaRPr>
          </a:p>
        </p:txBody>
      </p:sp>
      <p:grpSp>
        <p:nvGrpSpPr>
          <p:cNvPr id="4" name="Group 21"/>
          <p:cNvGrpSpPr/>
          <p:nvPr/>
        </p:nvGrpSpPr>
        <p:grpSpPr>
          <a:xfrm>
            <a:off x="4840224" y="5035297"/>
            <a:ext cx="2889504" cy="1732307"/>
            <a:chOff x="2010020" y="3180052"/>
            <a:chExt cx="2889504" cy="1732307"/>
          </a:xfrm>
        </p:grpSpPr>
        <p:sp>
          <p:nvSpPr>
            <p:cNvPr id="23" name="Rectangle 22"/>
            <p:cNvSpPr/>
            <p:nvPr/>
          </p:nvSpPr>
          <p:spPr>
            <a:xfrm>
              <a:off x="2010020" y="3278577"/>
              <a:ext cx="2889504" cy="147819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23"/>
            <p:cNvSpPr/>
            <p:nvPr/>
          </p:nvSpPr>
          <p:spPr>
            <a:xfrm>
              <a:off x="2022212" y="3180052"/>
              <a:ext cx="2829119" cy="1732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GB" sz="2400" dirty="0"/>
                <a:t>Trinity College Dublin – Department of Economics</a:t>
              </a:r>
            </a:p>
          </p:txBody>
        </p:sp>
      </p:grpSp>
      <p:grpSp>
        <p:nvGrpSpPr>
          <p:cNvPr id="5" name="Group 24"/>
          <p:cNvGrpSpPr/>
          <p:nvPr/>
        </p:nvGrpSpPr>
        <p:grpSpPr>
          <a:xfrm>
            <a:off x="2657856" y="1316736"/>
            <a:ext cx="2926080" cy="1816608"/>
            <a:chOff x="1032651" y="-17201"/>
            <a:chExt cx="2463665" cy="1495535"/>
          </a:xfrm>
        </p:grpSpPr>
        <p:sp>
          <p:nvSpPr>
            <p:cNvPr id="26" name="Rectangle 25"/>
            <p:cNvSpPr/>
            <p:nvPr/>
          </p:nvSpPr>
          <p:spPr>
            <a:xfrm>
              <a:off x="1032653" y="136"/>
              <a:ext cx="2463663" cy="147819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le 26"/>
            <p:cNvSpPr/>
            <p:nvPr/>
          </p:nvSpPr>
          <p:spPr>
            <a:xfrm>
              <a:off x="1032651" y="-17201"/>
              <a:ext cx="2463663" cy="14781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GB" sz="2800" dirty="0"/>
                <a:t>Research Unit DCC</a:t>
              </a:r>
            </a:p>
          </p:txBody>
        </p:sp>
      </p:grpSp>
      <p:grpSp>
        <p:nvGrpSpPr>
          <p:cNvPr id="6" name="Group 27"/>
          <p:cNvGrpSpPr/>
          <p:nvPr/>
        </p:nvGrpSpPr>
        <p:grpSpPr>
          <a:xfrm>
            <a:off x="6620258" y="1341120"/>
            <a:ext cx="2816351" cy="1804416"/>
            <a:chOff x="3742682" y="-14968"/>
            <a:chExt cx="2463664" cy="1493302"/>
          </a:xfrm>
        </p:grpSpPr>
        <p:sp>
          <p:nvSpPr>
            <p:cNvPr id="29" name="Rectangle 28"/>
            <p:cNvSpPr/>
            <p:nvPr/>
          </p:nvSpPr>
          <p:spPr>
            <a:xfrm>
              <a:off x="3742682" y="-14968"/>
              <a:ext cx="2463663" cy="147819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742683" y="136"/>
              <a:ext cx="2463663" cy="14781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GB" sz="2800" dirty="0"/>
                <a:t>Statistical Support Team DCSDC</a:t>
              </a:r>
            </a:p>
          </p:txBody>
        </p:sp>
      </p:grpSp>
      <p:grpSp>
        <p:nvGrpSpPr>
          <p:cNvPr id="7" name="Group 30"/>
          <p:cNvGrpSpPr/>
          <p:nvPr/>
        </p:nvGrpSpPr>
        <p:grpSpPr>
          <a:xfrm>
            <a:off x="3023616" y="3377185"/>
            <a:ext cx="2901696" cy="1584960"/>
            <a:chOff x="1032653" y="1724700"/>
            <a:chExt cx="2463663" cy="1478198"/>
          </a:xfrm>
        </p:grpSpPr>
        <p:sp>
          <p:nvSpPr>
            <p:cNvPr id="32" name="Rectangle 31"/>
            <p:cNvSpPr/>
            <p:nvPr/>
          </p:nvSpPr>
          <p:spPr>
            <a:xfrm>
              <a:off x="1032653" y="1724700"/>
              <a:ext cx="2463663" cy="147819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ectangle 32"/>
            <p:cNvSpPr/>
            <p:nvPr/>
          </p:nvSpPr>
          <p:spPr>
            <a:xfrm>
              <a:off x="1064842" y="1725856"/>
              <a:ext cx="2389633" cy="1438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GB" sz="2400" dirty="0"/>
                <a:t>Ulster University Economic Policy Centre</a:t>
              </a:r>
            </a:p>
          </p:txBody>
        </p:sp>
      </p:grpSp>
      <p:grpSp>
        <p:nvGrpSpPr>
          <p:cNvPr id="8" name="Group 33"/>
          <p:cNvGrpSpPr/>
          <p:nvPr/>
        </p:nvGrpSpPr>
        <p:grpSpPr>
          <a:xfrm>
            <a:off x="6388608" y="3401571"/>
            <a:ext cx="2828544" cy="1584959"/>
            <a:chOff x="3491991" y="1694493"/>
            <a:chExt cx="2714355" cy="1496890"/>
          </a:xfrm>
        </p:grpSpPr>
        <p:sp>
          <p:nvSpPr>
            <p:cNvPr id="35" name="Rectangle 34"/>
            <p:cNvSpPr/>
            <p:nvPr/>
          </p:nvSpPr>
          <p:spPr>
            <a:xfrm>
              <a:off x="3613985" y="1713185"/>
              <a:ext cx="2463663" cy="147819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ectangle 35"/>
            <p:cNvSpPr/>
            <p:nvPr/>
          </p:nvSpPr>
          <p:spPr>
            <a:xfrm>
              <a:off x="3491991" y="1694493"/>
              <a:ext cx="2714355" cy="1473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GB" sz="2400" dirty="0"/>
                <a:t>Queen’s University Belfast – Social Science</a:t>
              </a:r>
            </a:p>
          </p:txBody>
        </p:sp>
      </p:grpSp>
    </p:spTree>
    <p:extLst>
      <p:ext uri="{BB962C8B-B14F-4D97-AF65-F5344CB8AC3E}">
        <p14:creationId xmlns:p14="http://schemas.microsoft.com/office/powerpoint/2010/main" val="3498023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793" y="571955"/>
            <a:ext cx="7383236" cy="451303"/>
          </a:xfrm>
        </p:spPr>
        <p:txBody>
          <a:bodyPr>
            <a:noAutofit/>
          </a:bodyPr>
          <a:lstStyle/>
          <a:p>
            <a:pPr algn="ctr"/>
            <a:r>
              <a:rPr lang="en-GB" sz="3200" b="1" dirty="0">
                <a:solidFill>
                  <a:srgbClr val="278FB7"/>
                </a:solidFill>
                <a:latin typeface="Verdana" pitchFamily="34" charset="0"/>
                <a:ea typeface="Verdana" pitchFamily="34" charset="0"/>
                <a:cs typeface="Verdana" pitchFamily="34" charset="0"/>
              </a:rPr>
              <a:t>Areas where Brexit will impact</a:t>
            </a:r>
            <a:r>
              <a:rPr lang="en-GB" altLang="en-US" sz="3200" b="1" dirty="0">
                <a:solidFill>
                  <a:srgbClr val="278FB7"/>
                </a:solidFill>
                <a:latin typeface="Verdana" pitchFamily="34" charset="0"/>
                <a:ea typeface="Verdana" pitchFamily="34" charset="0"/>
                <a:cs typeface="Verdana" pitchFamily="34" charset="0"/>
              </a:rPr>
              <a:t> </a:t>
            </a:r>
            <a:endParaRPr lang="en-GB" sz="32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graphicFrame>
        <p:nvGraphicFramePr>
          <p:cNvPr id="6" name="Content Placeholder 6"/>
          <p:cNvGraphicFramePr>
            <a:graphicFrameLocks/>
          </p:cNvGraphicFramePr>
          <p:nvPr>
            <p:extLst>
              <p:ext uri="{D42A27DB-BD31-4B8C-83A1-F6EECF244321}">
                <p14:modId xmlns:p14="http://schemas.microsoft.com/office/powerpoint/2010/main" val="2056757264"/>
              </p:ext>
            </p:extLst>
          </p:nvPr>
        </p:nvGraphicFramePr>
        <p:xfrm>
          <a:off x="2615343" y="1337454"/>
          <a:ext cx="7040286" cy="5083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1662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2312AE551E324CB3C28A76AD89B6C7" ma:contentTypeVersion="8" ma:contentTypeDescription="Create a new document." ma:contentTypeScope="" ma:versionID="a60b59b00321db188c095d7b52e0beb9">
  <xsd:schema xmlns:xsd="http://www.w3.org/2001/XMLSchema" xmlns:xs="http://www.w3.org/2001/XMLSchema" xmlns:p="http://schemas.microsoft.com/office/2006/metadata/properties" xmlns:ns2="e6a4682a-7b86-40f7-ac87-c20087956472" xmlns:ns3="219380ff-57d3-4995-a863-48eec5a0f8b8" targetNamespace="http://schemas.microsoft.com/office/2006/metadata/properties" ma:root="true" ma:fieldsID="f757bc04511d9da77d52aa82e6331254" ns2:_="" ns3:_="">
    <xsd:import namespace="e6a4682a-7b86-40f7-ac87-c20087956472"/>
    <xsd:import namespace="219380ff-57d3-4995-a863-48eec5a0f8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a4682a-7b86-40f7-ac87-c200879564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9380ff-57d3-4995-a863-48eec5a0f8b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2BEE81-E059-4039-8C69-01EAB92F3E2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3199C06-ED52-440B-8FFC-C518C47470B3}">
  <ds:schemaRefs>
    <ds:schemaRef ds:uri="http://schemas.microsoft.com/sharepoint/v3/contenttype/forms"/>
  </ds:schemaRefs>
</ds:datastoreItem>
</file>

<file path=customXml/itemProps3.xml><?xml version="1.0" encoding="utf-8"?>
<ds:datastoreItem xmlns:ds="http://schemas.openxmlformats.org/officeDocument/2006/customXml" ds:itemID="{6EBEB26F-448E-4B94-8C5B-ED4DC951C7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a4682a-7b86-40f7-ac87-c20087956472"/>
    <ds:schemaRef ds:uri="219380ff-57d3-4995-a863-48eec5a0f8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987</TotalTime>
  <Words>747</Words>
  <Application>Microsoft Office PowerPoint</Application>
  <PresentationFormat>Widescreen</PresentationFormat>
  <Paragraphs>259</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Scoping Study Team – Stage 1</vt:lpstr>
      <vt:lpstr>Areas where Brexit will impact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Donegal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equinn</dc:creator>
  <cp:lastModifiedBy>Brigid Fitzgerald</cp:lastModifiedBy>
  <cp:revision>138</cp:revision>
  <dcterms:created xsi:type="dcterms:W3CDTF">2018-02-20T13:40:40Z</dcterms:created>
  <dcterms:modified xsi:type="dcterms:W3CDTF">2018-12-04T08:33:55Z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0x010100072312AE551E324CB3C28A76AD89B6C7</vt:lpwstr>
  </property>
</Properties>
</file>