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4" r:id="rId4"/>
  </p:sldMasterIdLst>
  <p:notesMasterIdLst>
    <p:notesMasterId r:id="rId34"/>
  </p:notesMasterIdLst>
  <p:handoutMasterIdLst>
    <p:handoutMasterId r:id="rId35"/>
  </p:handoutMasterIdLst>
  <p:sldIdLst>
    <p:sldId id="256" r:id="rId5"/>
    <p:sldId id="656" r:id="rId6"/>
    <p:sldId id="673" r:id="rId7"/>
    <p:sldId id="668" r:id="rId8"/>
    <p:sldId id="687" r:id="rId9"/>
    <p:sldId id="686" r:id="rId10"/>
    <p:sldId id="670" r:id="rId11"/>
    <p:sldId id="660" r:id="rId12"/>
    <p:sldId id="664" r:id="rId13"/>
    <p:sldId id="630" r:id="rId14"/>
    <p:sldId id="688" r:id="rId15"/>
    <p:sldId id="689" r:id="rId16"/>
    <p:sldId id="683" r:id="rId17"/>
    <p:sldId id="679" r:id="rId18"/>
    <p:sldId id="684" r:id="rId19"/>
    <p:sldId id="674" r:id="rId20"/>
    <p:sldId id="681" r:id="rId21"/>
    <p:sldId id="675" r:id="rId22"/>
    <p:sldId id="690" r:id="rId23"/>
    <p:sldId id="641" r:id="rId24"/>
    <p:sldId id="643" r:id="rId25"/>
    <p:sldId id="638" r:id="rId26"/>
    <p:sldId id="639" r:id="rId27"/>
    <p:sldId id="636" r:id="rId28"/>
    <p:sldId id="678" r:id="rId29"/>
    <p:sldId id="676" r:id="rId30"/>
    <p:sldId id="653" r:id="rId31"/>
    <p:sldId id="700" r:id="rId32"/>
    <p:sldId id="671" r:id="rId33"/>
  </p:sldIdLst>
  <p:sldSz cx="9144000" cy="6858000" type="screen4x3"/>
  <p:notesSz cx="6662738" cy="9926638"/>
  <p:custDataLst>
    <p:tags r:id="rId36"/>
  </p:custDataLst>
  <p:defaultTextStyle>
    <a:defPPr>
      <a:defRPr lang="en-GB"/>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09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00"/>
    <a:srgbClr val="CC6600"/>
    <a:srgbClr val="996633"/>
    <a:srgbClr val="993300"/>
    <a:srgbClr val="D8D8D8"/>
    <a:srgbClr val="F4E3A6"/>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66075" autoAdjust="0"/>
  </p:normalViewPr>
  <p:slideViewPr>
    <p:cSldViewPr>
      <p:cViewPr varScale="1">
        <p:scale>
          <a:sx n="57" d="100"/>
          <a:sy n="57" d="100"/>
        </p:scale>
        <p:origin x="19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2112" y="-72"/>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592A7A-B573-4D9C-848F-EF9AEE368703}" type="doc">
      <dgm:prSet loTypeId="urn:microsoft.com/office/officeart/2009/layout/CircleArrowProcess" loCatId="cycle" qsTypeId="urn:microsoft.com/office/officeart/2005/8/quickstyle/simple3" qsCatId="simple" csTypeId="urn:microsoft.com/office/officeart/2005/8/colors/accent1_2" csCatId="accent1" phldr="1"/>
      <dgm:spPr/>
      <dgm:t>
        <a:bodyPr/>
        <a:lstStyle/>
        <a:p>
          <a:endParaRPr lang="en-IE"/>
        </a:p>
      </dgm:t>
    </dgm:pt>
    <dgm:pt modelId="{D4B26FC7-11B5-4BD5-9D45-243B6FE9E03F}">
      <dgm:prSet phldrT="[Text]"/>
      <dgm:spPr>
        <a:solidFill>
          <a:schemeClr val="accent1"/>
        </a:solidFill>
      </dgm:spPr>
      <dgm:t>
        <a:bodyPr/>
        <a:lstStyle/>
        <a:p>
          <a:r>
            <a:rPr lang="en-IE" dirty="0">
              <a:solidFill>
                <a:schemeClr val="bg1"/>
              </a:solidFill>
            </a:rPr>
            <a:t>Income stream</a:t>
          </a:r>
        </a:p>
      </dgm:t>
    </dgm:pt>
    <dgm:pt modelId="{7FE996B0-C434-4FAF-8066-05CEB589DD11}" type="parTrans" cxnId="{133D0113-76DF-4776-8352-D4860B1C5CE6}">
      <dgm:prSet/>
      <dgm:spPr/>
      <dgm:t>
        <a:bodyPr/>
        <a:lstStyle/>
        <a:p>
          <a:endParaRPr lang="en-IE"/>
        </a:p>
      </dgm:t>
    </dgm:pt>
    <dgm:pt modelId="{9CEC0C20-7FAD-4ED0-874D-B89AE3CCDEB2}" type="sibTrans" cxnId="{133D0113-76DF-4776-8352-D4860B1C5CE6}">
      <dgm:prSet/>
      <dgm:spPr/>
      <dgm:t>
        <a:bodyPr/>
        <a:lstStyle/>
        <a:p>
          <a:endParaRPr lang="en-IE"/>
        </a:p>
      </dgm:t>
    </dgm:pt>
    <dgm:pt modelId="{8D3D1E44-A3A2-4510-A808-B8B64DAB4DB2}">
      <dgm:prSet phldrT="[Text]" custT="1"/>
      <dgm:spPr/>
      <dgm:t>
        <a:bodyPr/>
        <a:lstStyle/>
        <a:p>
          <a:pPr>
            <a:lnSpc>
              <a:spcPct val="150000"/>
            </a:lnSpc>
          </a:pPr>
          <a:r>
            <a:rPr lang="en-IE" sz="2400" dirty="0"/>
            <a:t>Continuous demand</a:t>
          </a:r>
        </a:p>
      </dgm:t>
    </dgm:pt>
    <dgm:pt modelId="{CDE6F56A-A94C-4A3F-89AB-CD979018BFB9}" type="parTrans" cxnId="{B4E9973F-DFB0-457E-B7E4-51A1822576DD}">
      <dgm:prSet/>
      <dgm:spPr/>
      <dgm:t>
        <a:bodyPr/>
        <a:lstStyle/>
        <a:p>
          <a:endParaRPr lang="en-IE"/>
        </a:p>
      </dgm:t>
    </dgm:pt>
    <dgm:pt modelId="{A37F52A5-C1FE-4ADA-A665-4F006126BEB9}" type="sibTrans" cxnId="{B4E9973F-DFB0-457E-B7E4-51A1822576DD}">
      <dgm:prSet/>
      <dgm:spPr/>
      <dgm:t>
        <a:bodyPr/>
        <a:lstStyle/>
        <a:p>
          <a:endParaRPr lang="en-IE"/>
        </a:p>
      </dgm:t>
    </dgm:pt>
    <dgm:pt modelId="{87A9910A-19C7-4934-8752-95872F63CA43}">
      <dgm:prSet phldrT="[Text]" custT="1"/>
      <dgm:spPr/>
      <dgm:t>
        <a:bodyPr/>
        <a:lstStyle/>
        <a:p>
          <a:pPr>
            <a:lnSpc>
              <a:spcPct val="150000"/>
            </a:lnSpc>
          </a:pPr>
          <a:r>
            <a:rPr lang="en-IE" sz="2400" dirty="0"/>
            <a:t>Prompt payment</a:t>
          </a:r>
        </a:p>
      </dgm:t>
    </dgm:pt>
    <dgm:pt modelId="{5EBA41B0-1888-4A76-8DEF-41D4F5E6DB8D}" type="parTrans" cxnId="{24CC43E9-EF61-498E-A5BD-2037CED958A7}">
      <dgm:prSet/>
      <dgm:spPr/>
      <dgm:t>
        <a:bodyPr/>
        <a:lstStyle/>
        <a:p>
          <a:endParaRPr lang="en-IE"/>
        </a:p>
      </dgm:t>
    </dgm:pt>
    <dgm:pt modelId="{A7836B70-23FF-4D76-A192-A0AB5B60293A}" type="sibTrans" cxnId="{24CC43E9-EF61-498E-A5BD-2037CED958A7}">
      <dgm:prSet/>
      <dgm:spPr/>
      <dgm:t>
        <a:bodyPr/>
        <a:lstStyle/>
        <a:p>
          <a:endParaRPr lang="en-IE"/>
        </a:p>
      </dgm:t>
    </dgm:pt>
    <dgm:pt modelId="{BB2ACC2C-B369-4667-976C-290817A2F565}">
      <dgm:prSet phldrT="[Text]" custT="1"/>
      <dgm:spPr/>
      <dgm:t>
        <a:bodyPr/>
        <a:lstStyle/>
        <a:p>
          <a:pPr>
            <a:lnSpc>
              <a:spcPct val="150000"/>
            </a:lnSpc>
          </a:pPr>
          <a:r>
            <a:rPr lang="en-IE" sz="2400" dirty="0"/>
            <a:t>Business improvement</a:t>
          </a:r>
        </a:p>
      </dgm:t>
    </dgm:pt>
    <dgm:pt modelId="{91956A5D-27B0-429D-BFC9-3F838412A9DE}" type="parTrans" cxnId="{974E62A3-0663-474B-81DB-2FDD35AFE4B9}">
      <dgm:prSet/>
      <dgm:spPr/>
      <dgm:t>
        <a:bodyPr/>
        <a:lstStyle/>
        <a:p>
          <a:endParaRPr lang="en-IE"/>
        </a:p>
      </dgm:t>
    </dgm:pt>
    <dgm:pt modelId="{922C9C53-39A1-4F5F-8544-68F83962D6C2}" type="sibTrans" cxnId="{974E62A3-0663-474B-81DB-2FDD35AFE4B9}">
      <dgm:prSet/>
      <dgm:spPr/>
      <dgm:t>
        <a:bodyPr/>
        <a:lstStyle/>
        <a:p>
          <a:endParaRPr lang="en-IE"/>
        </a:p>
      </dgm:t>
    </dgm:pt>
    <dgm:pt modelId="{886A6BFA-3D89-4C65-AA53-43BBA6334571}">
      <dgm:prSet phldrT="[Text]" custT="1"/>
      <dgm:spPr/>
      <dgm:t>
        <a:bodyPr/>
        <a:lstStyle/>
        <a:p>
          <a:pPr>
            <a:lnSpc>
              <a:spcPct val="150000"/>
            </a:lnSpc>
          </a:pPr>
          <a:r>
            <a:rPr lang="en-IE" sz="2400" dirty="0"/>
            <a:t>Local/regional</a:t>
          </a:r>
        </a:p>
      </dgm:t>
    </dgm:pt>
    <dgm:pt modelId="{3CD73253-4899-4411-A50C-433D939269AC}" type="parTrans" cxnId="{D71F9909-D78F-4375-A86D-CECA8FFBF3CC}">
      <dgm:prSet/>
      <dgm:spPr/>
      <dgm:t>
        <a:bodyPr/>
        <a:lstStyle/>
        <a:p>
          <a:endParaRPr lang="en-IE"/>
        </a:p>
      </dgm:t>
    </dgm:pt>
    <dgm:pt modelId="{2B65499E-6BAB-4FDE-A3D1-8E2B413A9B0C}" type="sibTrans" cxnId="{D71F9909-D78F-4375-A86D-CECA8FFBF3CC}">
      <dgm:prSet/>
      <dgm:spPr/>
      <dgm:t>
        <a:bodyPr/>
        <a:lstStyle/>
        <a:p>
          <a:endParaRPr lang="en-IE"/>
        </a:p>
      </dgm:t>
    </dgm:pt>
    <dgm:pt modelId="{2E680A87-2C93-489C-8C6A-4451DB659717}" type="pres">
      <dgm:prSet presAssocID="{03592A7A-B573-4D9C-848F-EF9AEE368703}" presName="Name0" presStyleCnt="0">
        <dgm:presLayoutVars>
          <dgm:chMax val="7"/>
          <dgm:chPref val="7"/>
          <dgm:dir/>
          <dgm:animLvl val="lvl"/>
        </dgm:presLayoutVars>
      </dgm:prSet>
      <dgm:spPr/>
    </dgm:pt>
    <dgm:pt modelId="{883F72DD-0D81-4FD8-BD5C-919F8603964E}" type="pres">
      <dgm:prSet presAssocID="{D4B26FC7-11B5-4BD5-9D45-243B6FE9E03F}" presName="Accent1" presStyleCnt="0"/>
      <dgm:spPr/>
    </dgm:pt>
    <dgm:pt modelId="{2D874A47-3991-4C95-B3F8-D0DD105D1E46}" type="pres">
      <dgm:prSet presAssocID="{D4B26FC7-11B5-4BD5-9D45-243B6FE9E03F}" presName="Accent" presStyleLbl="node1" presStyleIdx="0" presStyleCnt="1" custScaleX="81293"/>
      <dgm:spPr/>
    </dgm:pt>
    <dgm:pt modelId="{9073B707-41AA-44F6-A398-10C6F03876DF}" type="pres">
      <dgm:prSet presAssocID="{D4B26FC7-11B5-4BD5-9D45-243B6FE9E03F}" presName="Child1" presStyleLbl="revTx" presStyleIdx="0" presStyleCnt="2" custScaleX="128231" custScaleY="224291">
        <dgm:presLayoutVars>
          <dgm:chMax val="0"/>
          <dgm:chPref val="0"/>
          <dgm:bulletEnabled val="1"/>
        </dgm:presLayoutVars>
      </dgm:prSet>
      <dgm:spPr/>
    </dgm:pt>
    <dgm:pt modelId="{2529E7C3-CF5E-4A5A-A3A6-501B4FF198C2}" type="pres">
      <dgm:prSet presAssocID="{D4B26FC7-11B5-4BD5-9D45-243B6FE9E03F}" presName="Parent1" presStyleLbl="revTx" presStyleIdx="1" presStyleCnt="2">
        <dgm:presLayoutVars>
          <dgm:chMax val="1"/>
          <dgm:chPref val="1"/>
          <dgm:bulletEnabled val="1"/>
        </dgm:presLayoutVars>
      </dgm:prSet>
      <dgm:spPr/>
    </dgm:pt>
  </dgm:ptLst>
  <dgm:cxnLst>
    <dgm:cxn modelId="{23BCBD05-8BFF-4292-BB47-8BE7ECBCA319}" type="presOf" srcId="{BB2ACC2C-B369-4667-976C-290817A2F565}" destId="{9073B707-41AA-44F6-A398-10C6F03876DF}" srcOrd="0" destOrd="3" presId="urn:microsoft.com/office/officeart/2009/layout/CircleArrowProcess"/>
    <dgm:cxn modelId="{D71F9909-D78F-4375-A86D-CECA8FFBF3CC}" srcId="{D4B26FC7-11B5-4BD5-9D45-243B6FE9E03F}" destId="{886A6BFA-3D89-4C65-AA53-43BBA6334571}" srcOrd="1" destOrd="0" parTransId="{3CD73253-4899-4411-A50C-433D939269AC}" sibTransId="{2B65499E-6BAB-4FDE-A3D1-8E2B413A9B0C}"/>
    <dgm:cxn modelId="{133D0113-76DF-4776-8352-D4860B1C5CE6}" srcId="{03592A7A-B573-4D9C-848F-EF9AEE368703}" destId="{D4B26FC7-11B5-4BD5-9D45-243B6FE9E03F}" srcOrd="0" destOrd="0" parTransId="{7FE996B0-C434-4FAF-8066-05CEB589DD11}" sibTransId="{9CEC0C20-7FAD-4ED0-874D-B89AE3CCDEB2}"/>
    <dgm:cxn modelId="{B411B935-CA9E-4CAF-8D3F-ADB3580C8C98}" type="presOf" srcId="{886A6BFA-3D89-4C65-AA53-43BBA6334571}" destId="{9073B707-41AA-44F6-A398-10C6F03876DF}" srcOrd="0" destOrd="1" presId="urn:microsoft.com/office/officeart/2009/layout/CircleArrowProcess"/>
    <dgm:cxn modelId="{B4E9973F-DFB0-457E-B7E4-51A1822576DD}" srcId="{D4B26FC7-11B5-4BD5-9D45-243B6FE9E03F}" destId="{8D3D1E44-A3A2-4510-A808-B8B64DAB4DB2}" srcOrd="0" destOrd="0" parTransId="{CDE6F56A-A94C-4A3F-89AB-CD979018BFB9}" sibTransId="{A37F52A5-C1FE-4ADA-A665-4F006126BEB9}"/>
    <dgm:cxn modelId="{E92DE085-B19E-47C1-A409-30BF0EA3987D}" type="presOf" srcId="{D4B26FC7-11B5-4BD5-9D45-243B6FE9E03F}" destId="{2529E7C3-CF5E-4A5A-A3A6-501B4FF198C2}" srcOrd="0" destOrd="0" presId="urn:microsoft.com/office/officeart/2009/layout/CircleArrowProcess"/>
    <dgm:cxn modelId="{974E62A3-0663-474B-81DB-2FDD35AFE4B9}" srcId="{D4B26FC7-11B5-4BD5-9D45-243B6FE9E03F}" destId="{BB2ACC2C-B369-4667-976C-290817A2F565}" srcOrd="3" destOrd="0" parTransId="{91956A5D-27B0-429D-BFC9-3F838412A9DE}" sibTransId="{922C9C53-39A1-4F5F-8544-68F83962D6C2}"/>
    <dgm:cxn modelId="{00E191B6-B8AC-427C-AAA9-A75C4FE7053D}" type="presOf" srcId="{8D3D1E44-A3A2-4510-A808-B8B64DAB4DB2}" destId="{9073B707-41AA-44F6-A398-10C6F03876DF}" srcOrd="0" destOrd="0" presId="urn:microsoft.com/office/officeart/2009/layout/CircleArrowProcess"/>
    <dgm:cxn modelId="{10F451BB-9A12-4A6B-82B1-E62BFAAB55C1}" type="presOf" srcId="{03592A7A-B573-4D9C-848F-EF9AEE368703}" destId="{2E680A87-2C93-489C-8C6A-4451DB659717}" srcOrd="0" destOrd="0" presId="urn:microsoft.com/office/officeart/2009/layout/CircleArrowProcess"/>
    <dgm:cxn modelId="{9D4C9FE7-08D4-4CEC-A537-6A528B236C4B}" type="presOf" srcId="{87A9910A-19C7-4934-8752-95872F63CA43}" destId="{9073B707-41AA-44F6-A398-10C6F03876DF}" srcOrd="0" destOrd="2" presId="urn:microsoft.com/office/officeart/2009/layout/CircleArrowProcess"/>
    <dgm:cxn modelId="{24CC43E9-EF61-498E-A5BD-2037CED958A7}" srcId="{D4B26FC7-11B5-4BD5-9D45-243B6FE9E03F}" destId="{87A9910A-19C7-4934-8752-95872F63CA43}" srcOrd="2" destOrd="0" parTransId="{5EBA41B0-1888-4A76-8DEF-41D4F5E6DB8D}" sibTransId="{A7836B70-23FF-4D76-A192-A0AB5B60293A}"/>
    <dgm:cxn modelId="{51909A6A-2297-4CBD-BC15-0ABDB55710E7}" type="presParOf" srcId="{2E680A87-2C93-489C-8C6A-4451DB659717}" destId="{883F72DD-0D81-4FD8-BD5C-919F8603964E}" srcOrd="0" destOrd="0" presId="urn:microsoft.com/office/officeart/2009/layout/CircleArrowProcess"/>
    <dgm:cxn modelId="{0EE50DA7-BED5-45F4-85B9-755EFAD3FB38}" type="presParOf" srcId="{883F72DD-0D81-4FD8-BD5C-919F8603964E}" destId="{2D874A47-3991-4C95-B3F8-D0DD105D1E46}" srcOrd="0" destOrd="0" presId="urn:microsoft.com/office/officeart/2009/layout/CircleArrowProcess"/>
    <dgm:cxn modelId="{3CF4F943-6F02-45ED-92BC-5CF0FFEFAC9F}" type="presParOf" srcId="{2E680A87-2C93-489C-8C6A-4451DB659717}" destId="{9073B707-41AA-44F6-A398-10C6F03876DF}" srcOrd="1" destOrd="0" presId="urn:microsoft.com/office/officeart/2009/layout/CircleArrowProcess"/>
    <dgm:cxn modelId="{8A9F0C7F-3E8D-419B-BEDB-CE9EED2C89CF}" type="presParOf" srcId="{2E680A87-2C93-489C-8C6A-4451DB659717}" destId="{2529E7C3-CF5E-4A5A-A3A6-501B4FF198C2}" srcOrd="2"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B4030F-80F2-4DDC-BDB4-BAAD06374D1C}" type="doc">
      <dgm:prSet loTypeId="urn:microsoft.com/office/officeart/2005/8/layout/rings+Icon" loCatId="relationship" qsTypeId="urn:microsoft.com/office/officeart/2005/8/quickstyle/simple1" qsCatId="simple" csTypeId="urn:microsoft.com/office/officeart/2005/8/colors/accent1_2" csCatId="accent1" phldr="1"/>
      <dgm:spPr/>
    </dgm:pt>
    <dgm:pt modelId="{606B03BB-2CC9-459A-B5FE-70660AEA4648}">
      <dgm:prSet phldrT="[Text]"/>
      <dgm:spPr/>
      <dgm:t>
        <a:bodyPr/>
        <a:lstStyle/>
        <a:p>
          <a:r>
            <a:rPr lang="en-IE" dirty="0"/>
            <a:t>Non-discrimination</a:t>
          </a:r>
        </a:p>
      </dgm:t>
    </dgm:pt>
    <dgm:pt modelId="{6540AFDC-B689-4BE0-AA0C-9822C0E531A1}" type="parTrans" cxnId="{6DA14280-BEC2-401C-801D-5FD16F4CBF26}">
      <dgm:prSet/>
      <dgm:spPr/>
      <dgm:t>
        <a:bodyPr/>
        <a:lstStyle/>
        <a:p>
          <a:endParaRPr lang="en-IE"/>
        </a:p>
      </dgm:t>
    </dgm:pt>
    <dgm:pt modelId="{273980D5-4604-434E-AB1E-76A39D75D6BA}" type="sibTrans" cxnId="{6DA14280-BEC2-401C-801D-5FD16F4CBF26}">
      <dgm:prSet/>
      <dgm:spPr/>
      <dgm:t>
        <a:bodyPr/>
        <a:lstStyle/>
        <a:p>
          <a:endParaRPr lang="en-IE"/>
        </a:p>
      </dgm:t>
    </dgm:pt>
    <dgm:pt modelId="{831E1779-2636-42EF-AD00-415A74F4A824}">
      <dgm:prSet phldrT="[Text]"/>
      <dgm:spPr/>
      <dgm:t>
        <a:bodyPr/>
        <a:lstStyle/>
        <a:p>
          <a:r>
            <a:rPr lang="en-IE" dirty="0"/>
            <a:t>Equal treatment of tenderers	</a:t>
          </a:r>
        </a:p>
      </dgm:t>
    </dgm:pt>
    <dgm:pt modelId="{08DC5597-12C4-48D9-AB15-F8B2B9D9B65A}" type="parTrans" cxnId="{581FAFD2-5676-4F90-A83A-F5537C8490F4}">
      <dgm:prSet/>
      <dgm:spPr/>
      <dgm:t>
        <a:bodyPr/>
        <a:lstStyle/>
        <a:p>
          <a:endParaRPr lang="en-IE"/>
        </a:p>
      </dgm:t>
    </dgm:pt>
    <dgm:pt modelId="{321532C2-AC93-4745-8B3A-2D0407E479C6}" type="sibTrans" cxnId="{581FAFD2-5676-4F90-A83A-F5537C8490F4}">
      <dgm:prSet/>
      <dgm:spPr/>
      <dgm:t>
        <a:bodyPr/>
        <a:lstStyle/>
        <a:p>
          <a:endParaRPr lang="en-IE"/>
        </a:p>
      </dgm:t>
    </dgm:pt>
    <dgm:pt modelId="{D602D4C9-2814-4A3F-8458-F2084B88FA41}">
      <dgm:prSet/>
      <dgm:spPr/>
      <dgm:t>
        <a:bodyPr/>
        <a:lstStyle/>
        <a:p>
          <a:r>
            <a:rPr lang="en-IE" dirty="0"/>
            <a:t>Transparency 	</a:t>
          </a:r>
        </a:p>
      </dgm:t>
    </dgm:pt>
    <dgm:pt modelId="{CEC3AF17-A951-44B0-A15D-C75CA68CD1BC}" type="parTrans" cxnId="{97412EAD-AB33-4803-9758-AE98C2466F57}">
      <dgm:prSet/>
      <dgm:spPr/>
      <dgm:t>
        <a:bodyPr/>
        <a:lstStyle/>
        <a:p>
          <a:endParaRPr lang="en-IE"/>
        </a:p>
      </dgm:t>
    </dgm:pt>
    <dgm:pt modelId="{3D5A6E8E-147D-4727-845B-138AB9932402}" type="sibTrans" cxnId="{97412EAD-AB33-4803-9758-AE98C2466F57}">
      <dgm:prSet/>
      <dgm:spPr/>
      <dgm:t>
        <a:bodyPr/>
        <a:lstStyle/>
        <a:p>
          <a:endParaRPr lang="en-IE"/>
        </a:p>
      </dgm:t>
    </dgm:pt>
    <dgm:pt modelId="{5F9A0DF0-D9EF-43A5-B4E9-A5EBBCA9B5BD}">
      <dgm:prSet/>
      <dgm:spPr/>
      <dgm:t>
        <a:bodyPr/>
        <a:lstStyle/>
        <a:p>
          <a:r>
            <a:rPr lang="en-IE" dirty="0"/>
            <a:t>Proportionality</a:t>
          </a:r>
        </a:p>
      </dgm:t>
    </dgm:pt>
    <dgm:pt modelId="{D2D78BDA-77B6-49F0-859E-929F7E1A28BE}" type="parTrans" cxnId="{B29E4C05-2639-4341-A463-90BFE3E37293}">
      <dgm:prSet/>
      <dgm:spPr/>
      <dgm:t>
        <a:bodyPr/>
        <a:lstStyle/>
        <a:p>
          <a:endParaRPr lang="en-IE"/>
        </a:p>
      </dgm:t>
    </dgm:pt>
    <dgm:pt modelId="{3ACF73E7-4CBA-4849-8883-EAF0A11563E8}" type="sibTrans" cxnId="{B29E4C05-2639-4341-A463-90BFE3E37293}">
      <dgm:prSet/>
      <dgm:spPr/>
      <dgm:t>
        <a:bodyPr/>
        <a:lstStyle/>
        <a:p>
          <a:endParaRPr lang="en-IE"/>
        </a:p>
      </dgm:t>
    </dgm:pt>
    <dgm:pt modelId="{3B9EB985-FFFF-4720-8EE7-8F9F9F4F793E}">
      <dgm:prSet/>
      <dgm:spPr/>
      <dgm:t>
        <a:bodyPr/>
        <a:lstStyle/>
        <a:p>
          <a:r>
            <a:rPr lang="en-IE" dirty="0"/>
            <a:t>Mutual Recognition</a:t>
          </a:r>
        </a:p>
      </dgm:t>
    </dgm:pt>
    <dgm:pt modelId="{629C2915-142C-422E-B832-78E5AFD47C1E}" type="parTrans" cxnId="{51854A2A-CD1E-490B-9638-14E371389FD5}">
      <dgm:prSet/>
      <dgm:spPr/>
      <dgm:t>
        <a:bodyPr/>
        <a:lstStyle/>
        <a:p>
          <a:endParaRPr lang="en-IE"/>
        </a:p>
      </dgm:t>
    </dgm:pt>
    <dgm:pt modelId="{C942A979-DBB3-4FBA-8998-7B962A218EF0}" type="sibTrans" cxnId="{51854A2A-CD1E-490B-9638-14E371389FD5}">
      <dgm:prSet/>
      <dgm:spPr/>
      <dgm:t>
        <a:bodyPr/>
        <a:lstStyle/>
        <a:p>
          <a:endParaRPr lang="en-IE"/>
        </a:p>
      </dgm:t>
    </dgm:pt>
    <dgm:pt modelId="{BFF5C324-9A64-45BA-B6E7-DBB4E657179C}" type="pres">
      <dgm:prSet presAssocID="{15B4030F-80F2-4DDC-BDB4-BAAD06374D1C}" presName="Name0" presStyleCnt="0">
        <dgm:presLayoutVars>
          <dgm:chMax val="7"/>
          <dgm:dir/>
          <dgm:resizeHandles val="exact"/>
        </dgm:presLayoutVars>
      </dgm:prSet>
      <dgm:spPr/>
    </dgm:pt>
    <dgm:pt modelId="{8729FA34-E74B-4037-B25F-F4949004A824}" type="pres">
      <dgm:prSet presAssocID="{15B4030F-80F2-4DDC-BDB4-BAAD06374D1C}" presName="ellipse1" presStyleLbl="vennNode1" presStyleIdx="0" presStyleCnt="5" custScaleX="124210">
        <dgm:presLayoutVars>
          <dgm:bulletEnabled val="1"/>
        </dgm:presLayoutVars>
      </dgm:prSet>
      <dgm:spPr/>
    </dgm:pt>
    <dgm:pt modelId="{9D6C75E7-2BC4-45F4-AE2C-AEABFF0E8521}" type="pres">
      <dgm:prSet presAssocID="{15B4030F-80F2-4DDC-BDB4-BAAD06374D1C}" presName="ellipse2" presStyleLbl="vennNode1" presStyleIdx="1" presStyleCnt="5" custScaleX="124210">
        <dgm:presLayoutVars>
          <dgm:bulletEnabled val="1"/>
        </dgm:presLayoutVars>
      </dgm:prSet>
      <dgm:spPr/>
    </dgm:pt>
    <dgm:pt modelId="{4E752327-9082-4015-9529-A7EE09B86015}" type="pres">
      <dgm:prSet presAssocID="{15B4030F-80F2-4DDC-BDB4-BAAD06374D1C}" presName="ellipse3" presStyleLbl="vennNode1" presStyleIdx="2" presStyleCnt="5" custScaleX="124210">
        <dgm:presLayoutVars>
          <dgm:bulletEnabled val="1"/>
        </dgm:presLayoutVars>
      </dgm:prSet>
      <dgm:spPr/>
    </dgm:pt>
    <dgm:pt modelId="{6586379B-3BA4-47DC-BE5C-503917E6E3A4}" type="pres">
      <dgm:prSet presAssocID="{15B4030F-80F2-4DDC-BDB4-BAAD06374D1C}" presName="ellipse4" presStyleLbl="vennNode1" presStyleIdx="3" presStyleCnt="5" custScaleX="124210">
        <dgm:presLayoutVars>
          <dgm:bulletEnabled val="1"/>
        </dgm:presLayoutVars>
      </dgm:prSet>
      <dgm:spPr/>
    </dgm:pt>
    <dgm:pt modelId="{647AA406-ACE6-40A0-B2D4-EC712A185776}" type="pres">
      <dgm:prSet presAssocID="{15B4030F-80F2-4DDC-BDB4-BAAD06374D1C}" presName="ellipse5" presStyleLbl="vennNode1" presStyleIdx="4" presStyleCnt="5" custScaleX="124210">
        <dgm:presLayoutVars>
          <dgm:bulletEnabled val="1"/>
        </dgm:presLayoutVars>
      </dgm:prSet>
      <dgm:spPr/>
    </dgm:pt>
  </dgm:ptLst>
  <dgm:cxnLst>
    <dgm:cxn modelId="{B29E4C05-2639-4341-A463-90BFE3E37293}" srcId="{15B4030F-80F2-4DDC-BDB4-BAAD06374D1C}" destId="{5F9A0DF0-D9EF-43A5-B4E9-A5EBBCA9B5BD}" srcOrd="3" destOrd="0" parTransId="{D2D78BDA-77B6-49F0-859E-929F7E1A28BE}" sibTransId="{3ACF73E7-4CBA-4849-8883-EAF0A11563E8}"/>
    <dgm:cxn modelId="{99A5C60B-3E5D-4900-8A01-AE6BAF957E2C}" type="presOf" srcId="{5F9A0DF0-D9EF-43A5-B4E9-A5EBBCA9B5BD}" destId="{6586379B-3BA4-47DC-BE5C-503917E6E3A4}" srcOrd="0" destOrd="0" presId="urn:microsoft.com/office/officeart/2005/8/layout/rings+Icon"/>
    <dgm:cxn modelId="{1C05D323-B7EA-425C-839E-5C6569BBF270}" type="presOf" srcId="{831E1779-2636-42EF-AD00-415A74F4A824}" destId="{647AA406-ACE6-40A0-B2D4-EC712A185776}" srcOrd="0" destOrd="0" presId="urn:microsoft.com/office/officeart/2005/8/layout/rings+Icon"/>
    <dgm:cxn modelId="{51854A2A-CD1E-490B-9638-14E371389FD5}" srcId="{15B4030F-80F2-4DDC-BDB4-BAAD06374D1C}" destId="{3B9EB985-FFFF-4720-8EE7-8F9F9F4F793E}" srcOrd="2" destOrd="0" parTransId="{629C2915-142C-422E-B832-78E5AFD47C1E}" sibTransId="{C942A979-DBB3-4FBA-8998-7B962A218EF0}"/>
    <dgm:cxn modelId="{09E3E438-35F7-4E33-B838-69A5A8DF1A28}" type="presOf" srcId="{D602D4C9-2814-4A3F-8458-F2084B88FA41}" destId="{8729FA34-E74B-4037-B25F-F4949004A824}" srcOrd="0" destOrd="0" presId="urn:microsoft.com/office/officeart/2005/8/layout/rings+Icon"/>
    <dgm:cxn modelId="{B95C055C-4835-4ABB-A90B-B10A2B046141}" type="presOf" srcId="{3B9EB985-FFFF-4720-8EE7-8F9F9F4F793E}" destId="{4E752327-9082-4015-9529-A7EE09B86015}" srcOrd="0" destOrd="0" presId="urn:microsoft.com/office/officeart/2005/8/layout/rings+Icon"/>
    <dgm:cxn modelId="{3059B465-2092-4618-8829-8AFB97EC74E6}" type="presOf" srcId="{606B03BB-2CC9-459A-B5FE-70660AEA4648}" destId="{9D6C75E7-2BC4-45F4-AE2C-AEABFF0E8521}" srcOrd="0" destOrd="0" presId="urn:microsoft.com/office/officeart/2005/8/layout/rings+Icon"/>
    <dgm:cxn modelId="{6DA14280-BEC2-401C-801D-5FD16F4CBF26}" srcId="{15B4030F-80F2-4DDC-BDB4-BAAD06374D1C}" destId="{606B03BB-2CC9-459A-B5FE-70660AEA4648}" srcOrd="1" destOrd="0" parTransId="{6540AFDC-B689-4BE0-AA0C-9822C0E531A1}" sibTransId="{273980D5-4604-434E-AB1E-76A39D75D6BA}"/>
    <dgm:cxn modelId="{97412EAD-AB33-4803-9758-AE98C2466F57}" srcId="{15B4030F-80F2-4DDC-BDB4-BAAD06374D1C}" destId="{D602D4C9-2814-4A3F-8458-F2084B88FA41}" srcOrd="0" destOrd="0" parTransId="{CEC3AF17-A951-44B0-A15D-C75CA68CD1BC}" sibTransId="{3D5A6E8E-147D-4727-845B-138AB9932402}"/>
    <dgm:cxn modelId="{581FAFD2-5676-4F90-A83A-F5537C8490F4}" srcId="{15B4030F-80F2-4DDC-BDB4-BAAD06374D1C}" destId="{831E1779-2636-42EF-AD00-415A74F4A824}" srcOrd="4" destOrd="0" parTransId="{08DC5597-12C4-48D9-AB15-F8B2B9D9B65A}" sibTransId="{321532C2-AC93-4745-8B3A-2D0407E479C6}"/>
    <dgm:cxn modelId="{66738BDF-1C8D-4F30-9F99-049FE9566D00}" type="presOf" srcId="{15B4030F-80F2-4DDC-BDB4-BAAD06374D1C}" destId="{BFF5C324-9A64-45BA-B6E7-DBB4E657179C}" srcOrd="0" destOrd="0" presId="urn:microsoft.com/office/officeart/2005/8/layout/rings+Icon"/>
    <dgm:cxn modelId="{F19B5AB9-0289-4A82-B817-DB4109613791}" type="presParOf" srcId="{BFF5C324-9A64-45BA-B6E7-DBB4E657179C}" destId="{8729FA34-E74B-4037-B25F-F4949004A824}" srcOrd="0" destOrd="0" presId="urn:microsoft.com/office/officeart/2005/8/layout/rings+Icon"/>
    <dgm:cxn modelId="{375B53A2-9E28-4B4C-90B5-23AF53CEA3B5}" type="presParOf" srcId="{BFF5C324-9A64-45BA-B6E7-DBB4E657179C}" destId="{9D6C75E7-2BC4-45F4-AE2C-AEABFF0E8521}" srcOrd="1" destOrd="0" presId="urn:microsoft.com/office/officeart/2005/8/layout/rings+Icon"/>
    <dgm:cxn modelId="{99ADA2AD-20C8-46FC-A75A-F9325D742ECF}" type="presParOf" srcId="{BFF5C324-9A64-45BA-B6E7-DBB4E657179C}" destId="{4E752327-9082-4015-9529-A7EE09B86015}" srcOrd="2" destOrd="0" presId="urn:microsoft.com/office/officeart/2005/8/layout/rings+Icon"/>
    <dgm:cxn modelId="{D8C078AA-353E-49E3-B7E8-298CD4222702}" type="presParOf" srcId="{BFF5C324-9A64-45BA-B6E7-DBB4E657179C}" destId="{6586379B-3BA4-47DC-BE5C-503917E6E3A4}" srcOrd="3" destOrd="0" presId="urn:microsoft.com/office/officeart/2005/8/layout/rings+Icon"/>
    <dgm:cxn modelId="{A64CEF9F-4A2F-4863-9A71-5E4D1E680992}" type="presParOf" srcId="{BFF5C324-9A64-45BA-B6E7-DBB4E657179C}" destId="{647AA406-ACE6-40A0-B2D4-EC712A185776}" srcOrd="4"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874A47-3991-4C95-B3F8-D0DD105D1E46}">
      <dsp:nvSpPr>
        <dsp:cNvPr id="0" name=""/>
        <dsp:cNvSpPr/>
      </dsp:nvSpPr>
      <dsp:spPr>
        <a:xfrm>
          <a:off x="511354" y="0"/>
          <a:ext cx="3303012" cy="4064000"/>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073B707-41AA-44F6-A398-10C6F03876DF}">
      <dsp:nvSpPr>
        <dsp:cNvPr id="0" name=""/>
        <dsp:cNvSpPr/>
      </dsp:nvSpPr>
      <dsp:spPr>
        <a:xfrm>
          <a:off x="3850888" y="200988"/>
          <a:ext cx="3126589" cy="3646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228600" lvl="1" indent="-228600" algn="l" defTabSz="1066800">
            <a:lnSpc>
              <a:spcPct val="150000"/>
            </a:lnSpc>
            <a:spcBef>
              <a:spcPct val="0"/>
            </a:spcBef>
            <a:spcAft>
              <a:spcPct val="15000"/>
            </a:spcAft>
            <a:buChar char="•"/>
          </a:pPr>
          <a:r>
            <a:rPr lang="en-IE" sz="2400" kern="1200" dirty="0"/>
            <a:t>Continuous demand</a:t>
          </a:r>
        </a:p>
        <a:p>
          <a:pPr marL="228600" lvl="1" indent="-228600" algn="l" defTabSz="1066800">
            <a:lnSpc>
              <a:spcPct val="150000"/>
            </a:lnSpc>
            <a:spcBef>
              <a:spcPct val="0"/>
            </a:spcBef>
            <a:spcAft>
              <a:spcPct val="15000"/>
            </a:spcAft>
            <a:buChar char="•"/>
          </a:pPr>
          <a:r>
            <a:rPr lang="en-IE" sz="2400" kern="1200" dirty="0"/>
            <a:t>Local/regional</a:t>
          </a:r>
        </a:p>
        <a:p>
          <a:pPr marL="228600" lvl="1" indent="-228600" algn="l" defTabSz="1066800">
            <a:lnSpc>
              <a:spcPct val="150000"/>
            </a:lnSpc>
            <a:spcBef>
              <a:spcPct val="0"/>
            </a:spcBef>
            <a:spcAft>
              <a:spcPct val="15000"/>
            </a:spcAft>
            <a:buChar char="•"/>
          </a:pPr>
          <a:r>
            <a:rPr lang="en-IE" sz="2400" kern="1200" dirty="0"/>
            <a:t>Prompt payment</a:t>
          </a:r>
        </a:p>
        <a:p>
          <a:pPr marL="228600" lvl="1" indent="-228600" algn="l" defTabSz="1066800">
            <a:lnSpc>
              <a:spcPct val="150000"/>
            </a:lnSpc>
            <a:spcBef>
              <a:spcPct val="0"/>
            </a:spcBef>
            <a:spcAft>
              <a:spcPct val="15000"/>
            </a:spcAft>
            <a:buChar char="•"/>
          </a:pPr>
          <a:r>
            <a:rPr lang="en-IE" sz="2400" kern="1200" dirty="0"/>
            <a:t>Business improvement</a:t>
          </a:r>
        </a:p>
      </dsp:txBody>
      <dsp:txXfrm>
        <a:off x="3850888" y="200988"/>
        <a:ext cx="3126589" cy="3646986"/>
      </dsp:txXfrm>
    </dsp:sp>
    <dsp:sp modelId="{2529E7C3-CF5E-4A5A-A3A6-501B4FF198C2}">
      <dsp:nvSpPr>
        <dsp:cNvPr id="0" name=""/>
        <dsp:cNvSpPr/>
      </dsp:nvSpPr>
      <dsp:spPr>
        <a:xfrm>
          <a:off x="1028588" y="1471167"/>
          <a:ext cx="2267245" cy="1133449"/>
        </a:xfrm>
        <a:prstGeom prst="rect">
          <a:avLst/>
        </a:prstGeom>
        <a:solidFill>
          <a:schemeClr val="accent1"/>
        </a:solidFill>
        <a:ln>
          <a:noFill/>
        </a:ln>
        <a:effectLst/>
      </dsp:spPr>
      <dsp:style>
        <a:lnRef idx="0">
          <a:scrgbClr r="0" g="0" b="0"/>
        </a:lnRef>
        <a:fillRef idx="0">
          <a:scrgbClr r="0" g="0" b="0"/>
        </a:fillRef>
        <a:effectRef idx="0">
          <a:scrgbClr r="0" g="0" b="0"/>
        </a:effectRef>
        <a:fontRef idx="minor"/>
      </dsp:style>
      <dsp:txBody>
        <a:bodyPr spcFirstLastPara="0" vert="horz" wrap="square" lIns="27305" tIns="27305" rIns="27305" bIns="27305" numCol="1" spcCol="1270" anchor="ctr" anchorCtr="0">
          <a:noAutofit/>
        </a:bodyPr>
        <a:lstStyle/>
        <a:p>
          <a:pPr marL="0" lvl="0" indent="0" algn="ctr" defTabSz="1911350">
            <a:lnSpc>
              <a:spcPct val="90000"/>
            </a:lnSpc>
            <a:spcBef>
              <a:spcPct val="0"/>
            </a:spcBef>
            <a:spcAft>
              <a:spcPct val="35000"/>
            </a:spcAft>
            <a:buNone/>
          </a:pPr>
          <a:r>
            <a:rPr lang="en-IE" sz="4300" kern="1200" dirty="0">
              <a:solidFill>
                <a:schemeClr val="bg1"/>
              </a:solidFill>
            </a:rPr>
            <a:t>Income stream</a:t>
          </a:r>
        </a:p>
      </dsp:txBody>
      <dsp:txXfrm>
        <a:off x="1028588" y="1471167"/>
        <a:ext cx="2267245" cy="1133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9FA34-E74B-4037-B25F-F4949004A824}">
      <dsp:nvSpPr>
        <dsp:cNvPr id="0" name=""/>
        <dsp:cNvSpPr/>
      </dsp:nvSpPr>
      <dsp:spPr>
        <a:xfrm>
          <a:off x="-154515" y="0"/>
          <a:ext cx="2962827" cy="238533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IE" sz="2400" kern="1200" dirty="0"/>
            <a:t>Transparency 	</a:t>
          </a:r>
        </a:p>
      </dsp:txBody>
      <dsp:txXfrm>
        <a:off x="279381" y="349324"/>
        <a:ext cx="2095035" cy="1686683"/>
      </dsp:txXfrm>
    </dsp:sp>
    <dsp:sp modelId="{9D6C75E7-2BC4-45F4-AE2C-AEABFF0E8521}">
      <dsp:nvSpPr>
        <dsp:cNvPr id="0" name=""/>
        <dsp:cNvSpPr/>
      </dsp:nvSpPr>
      <dsp:spPr>
        <a:xfrm>
          <a:off x="1072063" y="1590884"/>
          <a:ext cx="2962827" cy="238533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IE" sz="2300" kern="1200" dirty="0"/>
            <a:t>Non-discrimination</a:t>
          </a:r>
        </a:p>
      </dsp:txBody>
      <dsp:txXfrm>
        <a:off x="1505959" y="1940208"/>
        <a:ext cx="2095035" cy="1686683"/>
      </dsp:txXfrm>
    </dsp:sp>
    <dsp:sp modelId="{4E752327-9082-4015-9529-A7EE09B86015}">
      <dsp:nvSpPr>
        <dsp:cNvPr id="0" name=""/>
        <dsp:cNvSpPr/>
      </dsp:nvSpPr>
      <dsp:spPr>
        <a:xfrm>
          <a:off x="2299370" y="0"/>
          <a:ext cx="2962827" cy="238533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IE" sz="2300" kern="1200" dirty="0"/>
            <a:t>Mutual Recognition</a:t>
          </a:r>
        </a:p>
      </dsp:txBody>
      <dsp:txXfrm>
        <a:off x="2733266" y="349324"/>
        <a:ext cx="2095035" cy="1686683"/>
      </dsp:txXfrm>
    </dsp:sp>
    <dsp:sp modelId="{6586379B-3BA4-47DC-BE5C-503917E6E3A4}">
      <dsp:nvSpPr>
        <dsp:cNvPr id="0" name=""/>
        <dsp:cNvSpPr/>
      </dsp:nvSpPr>
      <dsp:spPr>
        <a:xfrm>
          <a:off x="3525949" y="1590884"/>
          <a:ext cx="2962827" cy="238533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IE" sz="2300" kern="1200" dirty="0"/>
            <a:t>Proportionality</a:t>
          </a:r>
        </a:p>
      </dsp:txBody>
      <dsp:txXfrm>
        <a:off x="3959845" y="1940208"/>
        <a:ext cx="2095035" cy="1686683"/>
      </dsp:txXfrm>
    </dsp:sp>
    <dsp:sp modelId="{647AA406-ACE6-40A0-B2D4-EC712A185776}">
      <dsp:nvSpPr>
        <dsp:cNvPr id="0" name=""/>
        <dsp:cNvSpPr/>
      </dsp:nvSpPr>
      <dsp:spPr>
        <a:xfrm>
          <a:off x="4752527" y="0"/>
          <a:ext cx="2962827" cy="2385331"/>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IE" sz="2300" kern="1200" dirty="0"/>
            <a:t>Equal treatment of tenderers	</a:t>
          </a:r>
        </a:p>
      </dsp:txBody>
      <dsp:txXfrm>
        <a:off x="5186423" y="349324"/>
        <a:ext cx="2095035" cy="168668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3" y="5"/>
            <a:ext cx="2887913" cy="496412"/>
          </a:xfrm>
          <a:prstGeom prst="rect">
            <a:avLst/>
          </a:prstGeom>
          <a:noFill/>
          <a:ln w="9525">
            <a:noFill/>
            <a:miter lim="800000"/>
            <a:headEnd/>
            <a:tailEnd/>
          </a:ln>
          <a:effectLst/>
        </p:spPr>
        <p:txBody>
          <a:bodyPr vert="horz" wrap="square" lIns="94608" tIns="47304" rIns="94608" bIns="47304" numCol="1" anchor="t" anchorCtr="0" compatLnSpc="1">
            <a:prstTxWarp prst="textNoShape">
              <a:avLst/>
            </a:prstTxWarp>
          </a:bodyPr>
          <a:lstStyle>
            <a:lvl1pPr eaLnBrk="1" hangingPunct="1">
              <a:defRPr sz="1300">
                <a:latin typeface="Arial" charset="0"/>
                <a:cs typeface="+mn-cs"/>
              </a:defRPr>
            </a:lvl1pPr>
          </a:lstStyle>
          <a:p>
            <a:pPr>
              <a:defRPr/>
            </a:pPr>
            <a:endParaRPr lang="en-GB"/>
          </a:p>
        </p:txBody>
      </p:sp>
      <p:sp>
        <p:nvSpPr>
          <p:cNvPr id="53251" name="Rectangle 3"/>
          <p:cNvSpPr>
            <a:spLocks noGrp="1" noChangeArrowheads="1"/>
          </p:cNvSpPr>
          <p:nvPr>
            <p:ph type="dt" sz="quarter" idx="1"/>
          </p:nvPr>
        </p:nvSpPr>
        <p:spPr bwMode="auto">
          <a:xfrm>
            <a:off x="3774827" y="5"/>
            <a:ext cx="2887913" cy="496412"/>
          </a:xfrm>
          <a:prstGeom prst="rect">
            <a:avLst/>
          </a:prstGeom>
          <a:noFill/>
          <a:ln w="9525">
            <a:noFill/>
            <a:miter lim="800000"/>
            <a:headEnd/>
            <a:tailEnd/>
          </a:ln>
          <a:effectLst/>
        </p:spPr>
        <p:txBody>
          <a:bodyPr vert="horz" wrap="square" lIns="94608" tIns="47304" rIns="94608" bIns="47304" numCol="1" anchor="t" anchorCtr="0" compatLnSpc="1">
            <a:prstTxWarp prst="textNoShape">
              <a:avLst/>
            </a:prstTxWarp>
          </a:bodyPr>
          <a:lstStyle>
            <a:lvl1pPr algn="r" eaLnBrk="1" hangingPunct="1">
              <a:defRPr sz="1300">
                <a:latin typeface="Arial" charset="0"/>
                <a:cs typeface="+mn-cs"/>
              </a:defRPr>
            </a:lvl1pPr>
          </a:lstStyle>
          <a:p>
            <a:pPr>
              <a:defRPr/>
            </a:pPr>
            <a:endParaRPr lang="en-GB"/>
          </a:p>
        </p:txBody>
      </p:sp>
      <p:sp>
        <p:nvSpPr>
          <p:cNvPr id="53252" name="Rectangle 4"/>
          <p:cNvSpPr>
            <a:spLocks noGrp="1" noChangeArrowheads="1"/>
          </p:cNvSpPr>
          <p:nvPr>
            <p:ph type="ftr" sz="quarter" idx="2"/>
          </p:nvPr>
        </p:nvSpPr>
        <p:spPr bwMode="auto">
          <a:xfrm>
            <a:off x="3" y="9430232"/>
            <a:ext cx="2887913" cy="496412"/>
          </a:xfrm>
          <a:prstGeom prst="rect">
            <a:avLst/>
          </a:prstGeom>
          <a:noFill/>
          <a:ln w="9525">
            <a:noFill/>
            <a:miter lim="800000"/>
            <a:headEnd/>
            <a:tailEnd/>
          </a:ln>
          <a:effectLst/>
        </p:spPr>
        <p:txBody>
          <a:bodyPr vert="horz" wrap="square" lIns="94608" tIns="47304" rIns="94608" bIns="47304" numCol="1" anchor="b" anchorCtr="0" compatLnSpc="1">
            <a:prstTxWarp prst="textNoShape">
              <a:avLst/>
            </a:prstTxWarp>
          </a:bodyPr>
          <a:lstStyle>
            <a:lvl1pPr eaLnBrk="1" hangingPunct="1">
              <a:defRPr sz="1300">
                <a:latin typeface="Arial" charset="0"/>
                <a:cs typeface="+mn-cs"/>
              </a:defRPr>
            </a:lvl1pPr>
          </a:lstStyle>
          <a:p>
            <a:pPr>
              <a:defRPr/>
            </a:pPr>
            <a:endParaRPr lang="en-GB"/>
          </a:p>
        </p:txBody>
      </p:sp>
      <p:sp>
        <p:nvSpPr>
          <p:cNvPr id="53253" name="Rectangle 5"/>
          <p:cNvSpPr>
            <a:spLocks noGrp="1" noChangeArrowheads="1"/>
          </p:cNvSpPr>
          <p:nvPr>
            <p:ph type="sldNum" sz="quarter" idx="3"/>
          </p:nvPr>
        </p:nvSpPr>
        <p:spPr bwMode="auto">
          <a:xfrm>
            <a:off x="3774827" y="9430232"/>
            <a:ext cx="2887913" cy="496412"/>
          </a:xfrm>
          <a:prstGeom prst="rect">
            <a:avLst/>
          </a:prstGeom>
          <a:noFill/>
          <a:ln w="9525">
            <a:noFill/>
            <a:miter lim="800000"/>
            <a:headEnd/>
            <a:tailEnd/>
          </a:ln>
          <a:effectLst/>
        </p:spPr>
        <p:txBody>
          <a:bodyPr vert="horz" wrap="square" lIns="94608" tIns="47304" rIns="94608" bIns="47304" numCol="1" anchor="b" anchorCtr="0" compatLnSpc="1">
            <a:prstTxWarp prst="textNoShape">
              <a:avLst/>
            </a:prstTxWarp>
          </a:bodyPr>
          <a:lstStyle>
            <a:lvl1pPr algn="r" eaLnBrk="1" hangingPunct="1">
              <a:defRPr sz="1300">
                <a:latin typeface="Arial" charset="0"/>
                <a:cs typeface="+mn-cs"/>
              </a:defRPr>
            </a:lvl1pPr>
          </a:lstStyle>
          <a:p>
            <a:pPr>
              <a:defRPr/>
            </a:pPr>
            <a:fld id="{C9105FE8-98F2-499C-BB2E-48145F1EDC24}" type="slidenum">
              <a:rPr lang="en-GB"/>
              <a:pPr>
                <a:defRPr/>
              </a:pPr>
              <a:t>‹#›</a:t>
            </a:fld>
            <a:endParaRPr lang="en-GB"/>
          </a:p>
        </p:txBody>
      </p:sp>
    </p:spTree>
    <p:extLst>
      <p:ext uri="{BB962C8B-B14F-4D97-AF65-F5344CB8AC3E}">
        <p14:creationId xmlns:p14="http://schemas.microsoft.com/office/powerpoint/2010/main" val="3609158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3" y="5"/>
            <a:ext cx="2887913" cy="496412"/>
          </a:xfrm>
          <a:prstGeom prst="rect">
            <a:avLst/>
          </a:prstGeom>
          <a:noFill/>
          <a:ln w="9525">
            <a:noFill/>
            <a:miter lim="800000"/>
            <a:headEnd/>
            <a:tailEnd/>
          </a:ln>
        </p:spPr>
        <p:txBody>
          <a:bodyPr vert="horz" wrap="square" lIns="94608" tIns="47304" rIns="94608" bIns="47304" numCol="1" anchor="t" anchorCtr="0" compatLnSpc="1">
            <a:prstTxWarp prst="textNoShape">
              <a:avLst/>
            </a:prstTxWarp>
          </a:bodyPr>
          <a:lstStyle>
            <a:lvl1pPr eaLnBrk="0" hangingPunct="0">
              <a:defRPr sz="1300">
                <a:latin typeface="Times New Roman" pitchFamily="18" charset="0"/>
                <a:cs typeface="+mn-cs"/>
              </a:defRPr>
            </a:lvl1pPr>
          </a:lstStyle>
          <a:p>
            <a:pPr>
              <a:defRPr/>
            </a:pPr>
            <a:endParaRPr lang="en-GB"/>
          </a:p>
        </p:txBody>
      </p:sp>
      <p:sp>
        <p:nvSpPr>
          <p:cNvPr id="33795" name="Rectangle 9"/>
          <p:cNvSpPr>
            <a:spLocks noGrp="1" noRot="1" noChangeAspect="1" noChangeArrowheads="1" noTextEdit="1"/>
          </p:cNvSpPr>
          <p:nvPr>
            <p:ph type="sldImg" idx="2"/>
          </p:nvPr>
        </p:nvSpPr>
        <p:spPr bwMode="auto">
          <a:xfrm>
            <a:off x="849313" y="741363"/>
            <a:ext cx="4964112" cy="3724275"/>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888470" y="4715115"/>
            <a:ext cx="4885800" cy="4467707"/>
          </a:xfrm>
          <a:prstGeom prst="rect">
            <a:avLst/>
          </a:prstGeom>
          <a:noFill/>
          <a:ln w="9525">
            <a:noFill/>
            <a:miter lim="800000"/>
            <a:headEnd/>
            <a:tailEnd/>
          </a:ln>
        </p:spPr>
        <p:txBody>
          <a:bodyPr vert="horz" wrap="square" lIns="94608" tIns="47304" rIns="94608" bIns="4730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9" name="Rectangle 11"/>
          <p:cNvSpPr>
            <a:spLocks noGrp="1" noChangeArrowheads="1"/>
          </p:cNvSpPr>
          <p:nvPr>
            <p:ph type="dt" idx="1"/>
          </p:nvPr>
        </p:nvSpPr>
        <p:spPr bwMode="auto">
          <a:xfrm>
            <a:off x="3774827" y="5"/>
            <a:ext cx="2887913" cy="496412"/>
          </a:xfrm>
          <a:prstGeom prst="rect">
            <a:avLst/>
          </a:prstGeom>
          <a:noFill/>
          <a:ln w="9525">
            <a:noFill/>
            <a:miter lim="800000"/>
            <a:headEnd/>
            <a:tailEnd/>
          </a:ln>
        </p:spPr>
        <p:txBody>
          <a:bodyPr vert="horz" wrap="square" lIns="94608" tIns="47304" rIns="94608" bIns="47304" numCol="1" anchor="t" anchorCtr="0" compatLnSpc="1">
            <a:prstTxWarp prst="textNoShape">
              <a:avLst/>
            </a:prstTxWarp>
          </a:bodyPr>
          <a:lstStyle>
            <a:lvl1pPr algn="r" eaLnBrk="0" hangingPunct="0">
              <a:defRPr sz="1300">
                <a:latin typeface="Times New Roman" pitchFamily="18" charset="0"/>
                <a:cs typeface="+mn-cs"/>
              </a:defRPr>
            </a:lvl1pPr>
          </a:lstStyle>
          <a:p>
            <a:pPr>
              <a:defRPr/>
            </a:pPr>
            <a:endParaRPr lang="en-GB"/>
          </a:p>
        </p:txBody>
      </p:sp>
      <p:sp>
        <p:nvSpPr>
          <p:cNvPr id="2060" name="Rectangle 12"/>
          <p:cNvSpPr>
            <a:spLocks noGrp="1" noChangeArrowheads="1"/>
          </p:cNvSpPr>
          <p:nvPr>
            <p:ph type="ftr" sz="quarter" idx="4"/>
          </p:nvPr>
        </p:nvSpPr>
        <p:spPr bwMode="auto">
          <a:xfrm>
            <a:off x="3" y="9430232"/>
            <a:ext cx="2887913" cy="496412"/>
          </a:xfrm>
          <a:prstGeom prst="rect">
            <a:avLst/>
          </a:prstGeom>
          <a:noFill/>
          <a:ln w="9525">
            <a:noFill/>
            <a:miter lim="800000"/>
            <a:headEnd/>
            <a:tailEnd/>
          </a:ln>
        </p:spPr>
        <p:txBody>
          <a:bodyPr vert="horz" wrap="square" lIns="94608" tIns="47304" rIns="94608" bIns="47304" numCol="1" anchor="b" anchorCtr="0" compatLnSpc="1">
            <a:prstTxWarp prst="textNoShape">
              <a:avLst/>
            </a:prstTxWarp>
          </a:bodyPr>
          <a:lstStyle>
            <a:lvl1pPr eaLnBrk="0" hangingPunct="0">
              <a:defRPr sz="1300">
                <a:latin typeface="Times New Roman" pitchFamily="18" charset="0"/>
                <a:cs typeface="+mn-cs"/>
              </a:defRPr>
            </a:lvl1pPr>
          </a:lstStyle>
          <a:p>
            <a:pPr>
              <a:defRPr/>
            </a:pPr>
            <a:endParaRPr lang="en-GB"/>
          </a:p>
        </p:txBody>
      </p:sp>
      <p:sp>
        <p:nvSpPr>
          <p:cNvPr id="2061" name="Rectangle 13"/>
          <p:cNvSpPr>
            <a:spLocks noGrp="1" noChangeArrowheads="1"/>
          </p:cNvSpPr>
          <p:nvPr>
            <p:ph type="sldNum" sz="quarter" idx="5"/>
          </p:nvPr>
        </p:nvSpPr>
        <p:spPr bwMode="auto">
          <a:xfrm>
            <a:off x="3774827" y="9430232"/>
            <a:ext cx="2887913" cy="496412"/>
          </a:xfrm>
          <a:prstGeom prst="rect">
            <a:avLst/>
          </a:prstGeom>
          <a:noFill/>
          <a:ln w="9525">
            <a:noFill/>
            <a:miter lim="800000"/>
            <a:headEnd/>
            <a:tailEnd/>
          </a:ln>
        </p:spPr>
        <p:txBody>
          <a:bodyPr vert="horz" wrap="square" lIns="94608" tIns="47304" rIns="94608" bIns="47304" numCol="1" anchor="b" anchorCtr="0" compatLnSpc="1">
            <a:prstTxWarp prst="textNoShape">
              <a:avLst/>
            </a:prstTxWarp>
          </a:bodyPr>
          <a:lstStyle>
            <a:lvl1pPr algn="r" eaLnBrk="0" hangingPunct="0">
              <a:defRPr sz="1300">
                <a:latin typeface="Times New Roman" pitchFamily="18" charset="0"/>
                <a:cs typeface="+mn-cs"/>
              </a:defRPr>
            </a:lvl1pPr>
          </a:lstStyle>
          <a:p>
            <a:pPr>
              <a:defRPr/>
            </a:pPr>
            <a:fld id="{B2B1FAAF-AB4C-473B-8193-CC10D3E0B993}" type="slidenum">
              <a:rPr lang="en-GB"/>
              <a:pPr>
                <a:defRPr/>
              </a:pPr>
              <a:t>‹#›</a:t>
            </a:fld>
            <a:endParaRPr lang="en-GB"/>
          </a:p>
        </p:txBody>
      </p:sp>
    </p:spTree>
    <p:extLst>
      <p:ext uri="{BB962C8B-B14F-4D97-AF65-F5344CB8AC3E}">
        <p14:creationId xmlns:p14="http://schemas.microsoft.com/office/powerpoint/2010/main" val="40100141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presentation</a:t>
            </a:r>
            <a:r>
              <a:rPr lang="en-IE" baseline="0" dirty="0"/>
              <a:t> is designed to provide an overview of how small to medium businesses can win public sector contracts. It is recommended that you consult with your Local Enterprise Office or Local Authority for advice on participating in procurement processes.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a:t>
            </a:fld>
            <a:endParaRPr lang="en-GB"/>
          </a:p>
        </p:txBody>
      </p:sp>
    </p:spTree>
    <p:extLst>
      <p:ext uri="{BB962C8B-B14F-4D97-AF65-F5344CB8AC3E}">
        <p14:creationId xmlns:p14="http://schemas.microsoft.com/office/powerpoint/2010/main" val="3769492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392" indent="-177392">
              <a:buFont typeface="Arial" panose="020B0604020202020204" pitchFamily="34" charset="0"/>
              <a:buChar char="•"/>
            </a:pPr>
            <a:r>
              <a:rPr lang="en-IE" dirty="0"/>
              <a:t>To</a:t>
            </a:r>
            <a:r>
              <a:rPr lang="en-IE" baseline="0" dirty="0"/>
              <a:t> ensure that these principles are compiled with, a range of EU and national laws, regulations and guidelines govern procurement. Public bodies must comply with these regulations and non-compliance can lead to costly court cases.    The current EU directives are the 2004 Public Sector Directive and the 2004 Utilities Directive.  However, these EU directives are being updated and in 2014 the EU published a series of revised directives for public procurement.  It is anticipated that these will be in Irish law by 2016.  It is important to note that local authorities may put in place their own procedures, once they are in accordance with national and EU law.  </a:t>
            </a:r>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10</a:t>
            </a:fld>
            <a:endParaRPr lang="en-GB"/>
          </a:p>
        </p:txBody>
      </p:sp>
    </p:spTree>
    <p:extLst>
      <p:ext uri="{BB962C8B-B14F-4D97-AF65-F5344CB8AC3E}">
        <p14:creationId xmlns:p14="http://schemas.microsoft.com/office/powerpoint/2010/main" val="3560847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Even though the 2014 EU directives are</a:t>
            </a:r>
            <a:r>
              <a:rPr lang="en-IE" baseline="0" dirty="0"/>
              <a:t> not yet law in Ireland, the key elements of the directives aimed at supporting small and medium business have been adopted by the Government.  Contracts can be divided into smaller lots or divided on a geographic basis.  Consortiums, where business submit joint bids, are allowed</a:t>
            </a:r>
            <a:r>
              <a:rPr lang="en-IE" baseline="30000" dirty="0"/>
              <a:t>1</a:t>
            </a:r>
            <a:r>
              <a:rPr lang="en-IE" baseline="0" dirty="0"/>
              <a:t>. There should be greater use of open procedures.  The turnover requirement has been reduced to twice the size of the contract, and public sector buyers are asked, where possible, to support innovation.  These policies should make it easier for SMEs to win public sector contracts.  </a:t>
            </a:r>
          </a:p>
          <a:p>
            <a:endParaRPr lang="en-IE" baseline="0" dirty="0"/>
          </a:p>
          <a:p>
            <a:r>
              <a:rPr lang="en-IE" baseline="30000"/>
              <a:t>1</a:t>
            </a:r>
            <a:r>
              <a:rPr lang="en-IE" baseline="0"/>
              <a:t> The Competition and Consumer Protection Commission published a guide for SMEs called ‘How to comply with competition law when tendering as part of a consortium’ in December 2014.</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11</a:t>
            </a:fld>
            <a:endParaRPr lang="en-GB"/>
          </a:p>
        </p:txBody>
      </p:sp>
    </p:spTree>
    <p:extLst>
      <p:ext uri="{BB962C8B-B14F-4D97-AF65-F5344CB8AC3E}">
        <p14:creationId xmlns:p14="http://schemas.microsoft.com/office/powerpoint/2010/main" val="3057594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There are clear guidelines</a:t>
            </a:r>
            <a:r>
              <a:rPr lang="en-IE" baseline="0" dirty="0"/>
              <a:t> by which public bodies must comply with in relation to advertising opportunities to businesses. Where contracts are greater than €25,000, or in the case of works greater than €50,000 then the contract must be advertised on eTenders.ie. Upcoming opportunities are sometimes noted on Procurement.ie. Below these thresholds quotations should sought, subject</a:t>
            </a:r>
            <a:r>
              <a:rPr lang="en-IE" dirty="0"/>
              <a:t> to local guidelines. </a:t>
            </a:r>
            <a:r>
              <a:rPr lang="en-IE" baseline="0" dirty="0"/>
              <a:t>These thresholds are most relevant to SMEs.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12</a:t>
            </a:fld>
            <a:endParaRPr lang="en-GB"/>
          </a:p>
        </p:txBody>
      </p:sp>
    </p:spTree>
    <p:extLst>
      <p:ext uri="{BB962C8B-B14F-4D97-AF65-F5344CB8AC3E}">
        <p14:creationId xmlns:p14="http://schemas.microsoft.com/office/powerpoint/2010/main" val="1095606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392" indent="-177392">
              <a:buFont typeface="Arial" panose="020B0604020202020204" pitchFamily="34" charset="0"/>
              <a:buChar char="•"/>
            </a:pPr>
            <a:r>
              <a:rPr lang="en-IE" dirty="0"/>
              <a:t>For larger contracts Public Bodies must</a:t>
            </a:r>
            <a:r>
              <a:rPr lang="en-IE" baseline="0" dirty="0"/>
              <a:t> also advertise on the Official Journal of European Union.  The thresholds are larger for works than they are for supply of services due to the nature of works.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13</a:t>
            </a:fld>
            <a:endParaRPr lang="en-GB"/>
          </a:p>
        </p:txBody>
      </p:sp>
    </p:spTree>
    <p:extLst>
      <p:ext uri="{BB962C8B-B14F-4D97-AF65-F5344CB8AC3E}">
        <p14:creationId xmlns:p14="http://schemas.microsoft.com/office/powerpoint/2010/main" val="3560847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392" indent="-177392" eaLnBrk="1" hangingPunct="1">
              <a:lnSpc>
                <a:spcPct val="80000"/>
              </a:lnSpc>
              <a:buClr>
                <a:schemeClr val="accent2">
                  <a:lumMod val="50000"/>
                </a:schemeClr>
              </a:buClr>
              <a:buFont typeface="Arial" panose="020B0604020202020204" pitchFamily="34" charset="0"/>
              <a:buChar char="•"/>
              <a:defRPr/>
            </a:pPr>
            <a:endParaRPr lang="en-GB" sz="1000" dirty="0">
              <a:solidFill>
                <a:schemeClr val="tx2"/>
              </a:solidFill>
            </a:endParaRPr>
          </a:p>
          <a:p>
            <a:pPr marL="354782" indent="-354782" eaLnBrk="1" hangingPunct="1">
              <a:lnSpc>
                <a:spcPct val="80000"/>
              </a:lnSpc>
              <a:buClr>
                <a:schemeClr val="accent2">
                  <a:lumMod val="50000"/>
                </a:schemeClr>
              </a:buClr>
              <a:buFont typeface="Arial" panose="020B0604020202020204" pitchFamily="34" charset="0"/>
              <a:buChar char="•"/>
              <a:defRPr/>
            </a:pPr>
            <a:r>
              <a:rPr lang="en-GB" b="0" dirty="0">
                <a:solidFill>
                  <a:schemeClr val="tx2"/>
                </a:solidFill>
              </a:rPr>
              <a:t>Frameworks</a:t>
            </a:r>
            <a:r>
              <a:rPr lang="en-GB" b="0" baseline="0" dirty="0">
                <a:solidFill>
                  <a:schemeClr val="tx2"/>
                </a:solidFill>
              </a:rPr>
              <a:t> are increasingly being used by public bodies to procure goods and services.  Frameworks are arrangements between public bodies and suppliers to supply goods, services and works under agreed conditions for a period of time – normally not more than four years.  </a:t>
            </a:r>
            <a:endParaRPr lang="en-GB" b="0" dirty="0">
              <a:solidFill>
                <a:schemeClr val="tx2"/>
              </a:solidFill>
            </a:endParaRPr>
          </a:p>
          <a:p>
            <a:pPr marL="354782" indent="-354782" eaLnBrk="1" hangingPunct="1">
              <a:lnSpc>
                <a:spcPct val="80000"/>
              </a:lnSpc>
              <a:buClr>
                <a:schemeClr val="accent2">
                  <a:lumMod val="50000"/>
                </a:schemeClr>
              </a:buClr>
              <a:buFont typeface="Arial" panose="020B0604020202020204" pitchFamily="34" charset="0"/>
              <a:buChar char="•"/>
              <a:defRPr/>
            </a:pPr>
            <a:endParaRPr lang="en-GB" b="0" dirty="0">
              <a:solidFill>
                <a:schemeClr val="tx2"/>
              </a:solidFill>
            </a:endParaRPr>
          </a:p>
          <a:p>
            <a:pPr marL="354782" indent="-354782" eaLnBrk="1" hangingPunct="1">
              <a:lnSpc>
                <a:spcPct val="80000"/>
              </a:lnSpc>
              <a:buClr>
                <a:schemeClr val="accent2">
                  <a:lumMod val="50000"/>
                </a:schemeClr>
              </a:buClr>
              <a:buFont typeface="Arial" panose="020B0604020202020204" pitchFamily="34" charset="0"/>
              <a:buChar char="•"/>
              <a:defRPr/>
            </a:pPr>
            <a:r>
              <a:rPr lang="en-GB" b="0" dirty="0">
                <a:solidFill>
                  <a:schemeClr val="tx2"/>
                </a:solidFill>
              </a:rPr>
              <a:t>There are</a:t>
            </a:r>
            <a:r>
              <a:rPr lang="en-GB" b="0" baseline="0" dirty="0">
                <a:solidFill>
                  <a:schemeClr val="tx2"/>
                </a:solidFill>
              </a:rPr>
              <a:t> two types of fr</a:t>
            </a:r>
            <a:r>
              <a:rPr lang="en-GB" b="0" dirty="0">
                <a:solidFill>
                  <a:schemeClr val="tx2"/>
                </a:solidFill>
              </a:rPr>
              <a:t>ameworks:</a:t>
            </a:r>
          </a:p>
          <a:p>
            <a:pPr marL="827823" lvl="1" indent="-354782" eaLnBrk="1" hangingPunct="1">
              <a:lnSpc>
                <a:spcPct val="80000"/>
              </a:lnSpc>
              <a:buClr>
                <a:schemeClr val="accent2">
                  <a:lumMod val="50000"/>
                </a:schemeClr>
              </a:buClr>
              <a:buFont typeface="Arial" panose="020B0604020202020204" pitchFamily="34" charset="0"/>
              <a:buChar char="•"/>
              <a:defRPr/>
            </a:pPr>
            <a:r>
              <a:rPr lang="en-GB" b="0" dirty="0">
                <a:solidFill>
                  <a:schemeClr val="tx2"/>
                </a:solidFill>
              </a:rPr>
              <a:t>Single Supplier Framework</a:t>
            </a:r>
          </a:p>
          <a:p>
            <a:pPr marL="827823" lvl="1" indent="-354782" eaLnBrk="1" hangingPunct="1">
              <a:lnSpc>
                <a:spcPct val="80000"/>
              </a:lnSpc>
              <a:buClr>
                <a:schemeClr val="accent2">
                  <a:lumMod val="50000"/>
                </a:schemeClr>
              </a:buClr>
              <a:buFont typeface="Arial" panose="020B0604020202020204" pitchFamily="34" charset="0"/>
              <a:buChar char="•"/>
              <a:defRPr/>
            </a:pPr>
            <a:endParaRPr lang="en-GB" b="0" dirty="0">
              <a:solidFill>
                <a:schemeClr val="tx2"/>
              </a:solidFill>
            </a:endParaRPr>
          </a:p>
          <a:p>
            <a:pPr marL="827823" lvl="1" indent="-354782" eaLnBrk="1" hangingPunct="1">
              <a:lnSpc>
                <a:spcPct val="80000"/>
              </a:lnSpc>
              <a:buClr>
                <a:schemeClr val="accent2">
                  <a:lumMod val="50000"/>
                </a:schemeClr>
              </a:buClr>
              <a:buFont typeface="Arial" panose="020B0604020202020204" pitchFamily="34" charset="0"/>
              <a:buChar char="•"/>
              <a:defRPr/>
            </a:pPr>
            <a:r>
              <a:rPr lang="en-GB" b="0" dirty="0">
                <a:solidFill>
                  <a:schemeClr val="tx2"/>
                </a:solidFill>
              </a:rPr>
              <a:t>Multiple Supplier Framework – minimum of 3</a:t>
            </a:r>
          </a:p>
          <a:p>
            <a:pPr marL="1300867" lvl="2" indent="-354782" eaLnBrk="1" hangingPunct="1">
              <a:lnSpc>
                <a:spcPct val="80000"/>
              </a:lnSpc>
              <a:buClr>
                <a:schemeClr val="accent2">
                  <a:lumMod val="50000"/>
                </a:schemeClr>
              </a:buClr>
              <a:buFont typeface="Arial" panose="020B0604020202020204" pitchFamily="34" charset="0"/>
              <a:buChar char="•"/>
              <a:defRPr/>
            </a:pPr>
            <a:r>
              <a:rPr lang="en-GB" b="0" dirty="0">
                <a:solidFill>
                  <a:schemeClr val="tx2"/>
                </a:solidFill>
              </a:rPr>
              <a:t>Awarded based on original tenders</a:t>
            </a:r>
          </a:p>
          <a:p>
            <a:pPr marL="1300867" lvl="2" indent="-354782" eaLnBrk="1" hangingPunct="1">
              <a:lnSpc>
                <a:spcPct val="80000"/>
              </a:lnSpc>
              <a:buClr>
                <a:schemeClr val="accent2">
                  <a:lumMod val="50000"/>
                </a:schemeClr>
              </a:buClr>
              <a:buFont typeface="Arial" panose="020B0604020202020204" pitchFamily="34" charset="0"/>
              <a:buChar char="•"/>
              <a:defRPr/>
            </a:pPr>
            <a:r>
              <a:rPr lang="en-GB" b="0" dirty="0">
                <a:solidFill>
                  <a:schemeClr val="tx2"/>
                </a:solidFill>
              </a:rPr>
              <a:t>Mini-competitions conducted</a:t>
            </a:r>
          </a:p>
          <a:p>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14</a:t>
            </a:fld>
            <a:endParaRPr lang="en-GB"/>
          </a:p>
        </p:txBody>
      </p:sp>
    </p:spTree>
    <p:extLst>
      <p:ext uri="{BB962C8B-B14F-4D97-AF65-F5344CB8AC3E}">
        <p14:creationId xmlns:p14="http://schemas.microsoft.com/office/powerpoint/2010/main" val="512505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There are four types of procedure:</a:t>
            </a:r>
            <a:r>
              <a:rPr lang="en-IE" baseline="0" dirty="0"/>
              <a:t> open, restricted, competitive dialogue and negotiated.  Open Procedure occurs when all relevant businesses can submit a tender. Under the Restricted Procedure businesses must pre-qualify before they are invited to tender.  Both Competitive Dialogue and Negotiated are usually for more complicated large contracts and are rarely used.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15</a:t>
            </a:fld>
            <a:endParaRPr lang="en-GB"/>
          </a:p>
        </p:txBody>
      </p:sp>
    </p:spTree>
    <p:extLst>
      <p:ext uri="{BB962C8B-B14F-4D97-AF65-F5344CB8AC3E}">
        <p14:creationId xmlns:p14="http://schemas.microsoft.com/office/powerpoint/2010/main" val="2227205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16</a:t>
            </a:fld>
            <a:endParaRPr lang="en-GB"/>
          </a:p>
        </p:txBody>
      </p:sp>
    </p:spTree>
    <p:extLst>
      <p:ext uri="{BB962C8B-B14F-4D97-AF65-F5344CB8AC3E}">
        <p14:creationId xmlns:p14="http://schemas.microsoft.com/office/powerpoint/2010/main" val="3375463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392" indent="-177392">
              <a:buFont typeface="Arial" panose="020B0604020202020204" pitchFamily="34" charset="0"/>
              <a:buChar char="•"/>
            </a:pPr>
            <a:r>
              <a:rPr lang="en-IE" dirty="0"/>
              <a:t>E-tenders.gov.ie:</a:t>
            </a:r>
          </a:p>
          <a:p>
            <a:pPr marL="650434" lvl="1" indent="-177392">
              <a:buFont typeface="Arial" panose="020B0604020202020204" pitchFamily="34" charset="0"/>
              <a:buChar char="•"/>
            </a:pPr>
            <a:r>
              <a:rPr lang="en-IE" dirty="0"/>
              <a:t>Published tenders &amp; published awards can be seen</a:t>
            </a:r>
            <a:r>
              <a:rPr lang="en-IE" baseline="0" dirty="0"/>
              <a:t> via the </a:t>
            </a:r>
            <a:r>
              <a:rPr lang="en-IE" dirty="0"/>
              <a:t>‘Notice Search’ on</a:t>
            </a:r>
            <a:r>
              <a:rPr lang="en-IE" baseline="0" dirty="0"/>
              <a:t> the left of the screen</a:t>
            </a:r>
            <a:r>
              <a:rPr lang="en-IE" dirty="0"/>
              <a:t> </a:t>
            </a:r>
          </a:p>
          <a:p>
            <a:pPr marL="650434" lvl="1" indent="-177392">
              <a:buFont typeface="Arial" panose="020B0604020202020204" pitchFamily="34" charset="0"/>
              <a:buChar char="•"/>
            </a:pPr>
            <a:r>
              <a:rPr lang="en-IE" dirty="0"/>
              <a:t>If you register on the site you can receive notifications when tenders in</a:t>
            </a:r>
            <a:r>
              <a:rPr lang="en-IE" baseline="0" dirty="0"/>
              <a:t> your categories of interest are advertised</a:t>
            </a:r>
          </a:p>
          <a:p>
            <a:pPr marL="650434" lvl="1" indent="-177392">
              <a:buFont typeface="Arial" panose="020B0604020202020204" pitchFamily="34" charset="0"/>
              <a:buChar char="•"/>
            </a:pP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17</a:t>
            </a:fld>
            <a:endParaRPr lang="en-GB"/>
          </a:p>
        </p:txBody>
      </p:sp>
    </p:spTree>
    <p:extLst>
      <p:ext uri="{BB962C8B-B14F-4D97-AF65-F5344CB8AC3E}">
        <p14:creationId xmlns:p14="http://schemas.microsoft.com/office/powerpoint/2010/main" val="3038314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18</a:t>
            </a:fld>
            <a:endParaRPr lang="en-GB"/>
          </a:p>
        </p:txBody>
      </p:sp>
    </p:spTree>
    <p:extLst>
      <p:ext uri="{BB962C8B-B14F-4D97-AF65-F5344CB8AC3E}">
        <p14:creationId xmlns:p14="http://schemas.microsoft.com/office/powerpoint/2010/main" val="966225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6612" indent="-226612">
              <a:buAutoNum type="arabicPeriod"/>
            </a:pPr>
            <a:r>
              <a:rPr lang="en-IE" dirty="0"/>
              <a:t>Make sure to read the request for tender carefully</a:t>
            </a:r>
            <a:r>
              <a:rPr lang="en-IE" baseline="0" dirty="0"/>
              <a:t> it contains very valuable information and details of the requirements of the contracting authority.</a:t>
            </a:r>
          </a:p>
          <a:p>
            <a:pPr marL="226612" indent="-226612">
              <a:buAutoNum type="arabicPeriod"/>
            </a:pPr>
            <a:r>
              <a:rPr lang="en-IE" baseline="0" dirty="0"/>
              <a:t>Decide if the tender is suitable for your company.  Do you have the capacity and skills required to fulfil the obligations of the contract?</a:t>
            </a:r>
          </a:p>
          <a:p>
            <a:pPr marL="226612" indent="-226612">
              <a:buAutoNum type="arabicPeriod"/>
            </a:pPr>
            <a:r>
              <a:rPr lang="en-IE" baseline="0" dirty="0"/>
              <a:t>Make sure to answer all the questions.  In the interest of fairness incomplete submissions may be excluded.</a:t>
            </a:r>
          </a:p>
          <a:p>
            <a:pPr marL="226612" indent="-226612">
              <a:buAutoNum type="arabicPeriod"/>
            </a:pPr>
            <a:r>
              <a:rPr lang="en-IE" baseline="0" dirty="0"/>
              <a:t>Pay particular attention to the weightings.  This is the basis by which the public body will make its decision.</a:t>
            </a:r>
          </a:p>
          <a:p>
            <a:pPr marL="226612" indent="-226612">
              <a:buAutoNum type="arabicPeriod"/>
            </a:pPr>
            <a:r>
              <a:rPr lang="en-IE" baseline="0" dirty="0"/>
              <a:t>Make sure to include all the requested</a:t>
            </a:r>
            <a:r>
              <a:rPr lang="en-IE" dirty="0"/>
              <a:t> documents.</a:t>
            </a:r>
            <a:endParaRPr lang="en-IE" baseline="0" dirty="0"/>
          </a:p>
          <a:p>
            <a:pPr marL="226612" indent="-226612">
              <a:buAutoNum type="arabicPeriod"/>
            </a:pPr>
            <a:r>
              <a:rPr lang="en-IE" baseline="0" dirty="0"/>
              <a:t>Submit your application by the closing date.  Again, in the interest of fairness late applications cannot be accepted.</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19</a:t>
            </a:fld>
            <a:endParaRPr lang="en-GB"/>
          </a:p>
        </p:txBody>
      </p:sp>
    </p:spTree>
    <p:extLst>
      <p:ext uri="{BB962C8B-B14F-4D97-AF65-F5344CB8AC3E}">
        <p14:creationId xmlns:p14="http://schemas.microsoft.com/office/powerpoint/2010/main" val="2005553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key items that this presentation addresses are: </a:t>
            </a:r>
          </a:p>
          <a:p>
            <a:pPr marL="230305" indent="-230305">
              <a:buAutoNum type="arabicPeriod"/>
            </a:pPr>
            <a:r>
              <a:rPr lang="en-IE" dirty="0"/>
              <a:t>Why work</a:t>
            </a:r>
            <a:r>
              <a:rPr lang="en-IE" baseline="0" dirty="0"/>
              <a:t> with the public sector?  In short the public sector spends a considerable amount of money on a wide range of goods and services.  But there are also a number of reasons for tendering for public sector contracts that make good business sense.</a:t>
            </a:r>
          </a:p>
          <a:p>
            <a:pPr marL="230305" indent="-230305">
              <a:buAutoNum type="arabicPeriod"/>
            </a:pPr>
            <a:r>
              <a:rPr lang="en-IE" baseline="0" dirty="0"/>
              <a:t>How is public procurement structured?  Public procurement is thought to be very bureaucratic.  But there are good reasons; it is to give all businesses a fair chance to win contracts and to deliver value for money for the tax payer.  This presentation should help you to understand the concepts that underpin the public procurement process.</a:t>
            </a:r>
          </a:p>
          <a:p>
            <a:pPr marL="230305" indent="-230305">
              <a:buAutoNum type="arabicPeriod"/>
            </a:pPr>
            <a:r>
              <a:rPr lang="en-IE" baseline="0" dirty="0"/>
              <a:t>What are the thresholds and what do they mean?  The threshold is the amount of spend that will dictate the complexity of the procurement.  For smaller contracts or services, it should be straight forward.  Larger contracts will need a more complicated procurement process.</a:t>
            </a:r>
          </a:p>
          <a:p>
            <a:pPr marL="230305" indent="-230305">
              <a:buAutoNum type="arabicPeriod"/>
            </a:pPr>
            <a:r>
              <a:rPr lang="en-IE" baseline="0" dirty="0"/>
              <a:t>A target schedule of contracts and frameworks for 2015 was published by the OGP in December 2014. </a:t>
            </a:r>
          </a:p>
          <a:p>
            <a:pPr marL="230305" indent="-230305">
              <a:buAutoNum type="arabicPeriod"/>
            </a:pPr>
            <a:r>
              <a:rPr lang="en-IE" baseline="0" dirty="0"/>
              <a:t>Once you decide to pursue public sector contracts you need to know where they are advertised. </a:t>
            </a:r>
          </a:p>
          <a:p>
            <a:pPr marL="230305" indent="-230305">
              <a:buAutoNum type="arabicPeriod"/>
            </a:pPr>
            <a:r>
              <a:rPr lang="en-IE" baseline="0" dirty="0"/>
              <a:t>Finally, this presentation will guide you towards the supports that are available to help your business to win public sector business. </a:t>
            </a:r>
          </a:p>
          <a:p>
            <a:pPr marL="230305" indent="-230305">
              <a:buAutoNum type="arabicPeriod"/>
            </a:pP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a:t>
            </a:fld>
            <a:endParaRPr lang="en-GB"/>
          </a:p>
        </p:txBody>
      </p:sp>
    </p:spTree>
    <p:extLst>
      <p:ext uri="{BB962C8B-B14F-4D97-AF65-F5344CB8AC3E}">
        <p14:creationId xmlns:p14="http://schemas.microsoft.com/office/powerpoint/2010/main" val="39433768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80000"/>
              </a:lnSpc>
              <a:buClr>
                <a:schemeClr val="accent2">
                  <a:lumMod val="50000"/>
                </a:schemeClr>
              </a:buClr>
              <a:buFont typeface="Wingdings" pitchFamily="2" charset="2"/>
              <a:buNone/>
              <a:defRPr/>
            </a:pPr>
            <a:r>
              <a:rPr lang="en-IE" b="0" dirty="0">
                <a:solidFill>
                  <a:schemeClr val="tx2"/>
                </a:solidFill>
              </a:rPr>
              <a:t>There are three stages of evaluation. Tenderers have to pass every previous stage in order to be evaluated in the next stage</a:t>
            </a:r>
          </a:p>
          <a:p>
            <a:pPr eaLnBrk="1" hangingPunct="1">
              <a:lnSpc>
                <a:spcPct val="80000"/>
              </a:lnSpc>
              <a:buClr>
                <a:schemeClr val="accent2">
                  <a:lumMod val="50000"/>
                </a:schemeClr>
              </a:buClr>
              <a:buFont typeface="Wingdings" pitchFamily="2" charset="2"/>
              <a:buChar char="q"/>
              <a:defRPr/>
            </a:pPr>
            <a:endParaRPr lang="en-IE" b="0" dirty="0">
              <a:solidFill>
                <a:schemeClr val="tx2"/>
              </a:solidFill>
            </a:endParaRPr>
          </a:p>
          <a:p>
            <a:pPr marL="929660" lvl="1" indent="-473041" eaLnBrk="1" hangingPunct="1">
              <a:lnSpc>
                <a:spcPct val="150000"/>
              </a:lnSpc>
              <a:buClr>
                <a:schemeClr val="accent2">
                  <a:lumMod val="50000"/>
                </a:schemeClr>
              </a:buClr>
              <a:buFont typeface="+mj-lt"/>
              <a:buAutoNum type="arabicPeriod"/>
              <a:defRPr/>
            </a:pPr>
            <a:r>
              <a:rPr lang="en-IE" b="0" dirty="0">
                <a:solidFill>
                  <a:schemeClr val="tx2"/>
                </a:solidFill>
              </a:rPr>
              <a:t>Stage of preliminary examination – Compliance </a:t>
            </a:r>
          </a:p>
          <a:p>
            <a:pPr marL="929660" lvl="1" indent="-473041" eaLnBrk="1" hangingPunct="1">
              <a:lnSpc>
                <a:spcPct val="150000"/>
              </a:lnSpc>
              <a:buClr>
                <a:schemeClr val="accent2">
                  <a:lumMod val="50000"/>
                </a:schemeClr>
              </a:buClr>
              <a:buFont typeface="+mj-lt"/>
              <a:buAutoNum type="arabicPeriod"/>
              <a:defRPr/>
            </a:pPr>
            <a:r>
              <a:rPr lang="en-IE" b="0" dirty="0">
                <a:solidFill>
                  <a:schemeClr val="tx2"/>
                </a:solidFill>
              </a:rPr>
              <a:t>Stage of evaluation of qualification criteria – Selection</a:t>
            </a:r>
          </a:p>
          <a:p>
            <a:pPr marL="929660" lvl="1" indent="-473041" eaLnBrk="1" hangingPunct="1">
              <a:lnSpc>
                <a:spcPct val="150000"/>
              </a:lnSpc>
              <a:buClr>
                <a:schemeClr val="accent2">
                  <a:lumMod val="50000"/>
                </a:schemeClr>
              </a:buClr>
              <a:buFont typeface="+mj-lt"/>
              <a:buAutoNum type="arabicPeriod"/>
              <a:defRPr/>
            </a:pPr>
            <a:r>
              <a:rPr lang="en-IE" b="0" dirty="0">
                <a:solidFill>
                  <a:schemeClr val="tx2"/>
                </a:solidFill>
              </a:rPr>
              <a:t>Stage of evaluation of tenders for the award of the contract – Award</a:t>
            </a:r>
          </a:p>
          <a:p>
            <a:pPr marL="456618" lvl="1" eaLnBrk="1" hangingPunct="1">
              <a:lnSpc>
                <a:spcPct val="150000"/>
              </a:lnSpc>
              <a:buClr>
                <a:schemeClr val="accent2">
                  <a:lumMod val="50000"/>
                </a:schemeClr>
              </a:buClr>
              <a:defRPr/>
            </a:pPr>
            <a:r>
              <a:rPr lang="en-IE" b="0" dirty="0">
                <a:solidFill>
                  <a:schemeClr val="tx2"/>
                </a:solidFill>
              </a:rPr>
              <a:t>The</a:t>
            </a:r>
            <a:r>
              <a:rPr lang="en-IE" b="0" baseline="0" dirty="0">
                <a:solidFill>
                  <a:schemeClr val="tx2"/>
                </a:solidFill>
              </a:rPr>
              <a:t> next slides provide an overview of each of these stages.</a:t>
            </a:r>
            <a:endParaRPr lang="en-IE" b="0" dirty="0">
              <a:solidFill>
                <a:schemeClr val="tx2"/>
              </a:solidFill>
            </a:endParaRPr>
          </a:p>
          <a:p>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20</a:t>
            </a:fld>
            <a:endParaRPr lang="en-GB"/>
          </a:p>
        </p:txBody>
      </p:sp>
    </p:spTree>
    <p:extLst>
      <p:ext uri="{BB962C8B-B14F-4D97-AF65-F5344CB8AC3E}">
        <p14:creationId xmlns:p14="http://schemas.microsoft.com/office/powerpoint/2010/main" val="37753023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Tenders</a:t>
            </a:r>
            <a:r>
              <a:rPr lang="en-IE" baseline="0" dirty="0"/>
              <a:t> are firstly evaluated for compliance.  The first question asked ‘is there anything odd about this tender?’.  This may include for example abnormally low tenders.  This may raise questions about the reliability of the service being offered. If tenders are abnormally low then a public body must ask why.  Tenders are assessed to see if the documentation they provided is compliant and they can fulfil the requirements of the job.  In the interest of fairness, prices are assessed using formulae and the lowest tender will get full marks.  An evaluation report will be prepared.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21</a:t>
            </a:fld>
            <a:endParaRPr lang="en-GB"/>
          </a:p>
        </p:txBody>
      </p:sp>
    </p:spTree>
    <p:extLst>
      <p:ext uri="{BB962C8B-B14F-4D97-AF65-F5344CB8AC3E}">
        <p14:creationId xmlns:p14="http://schemas.microsoft.com/office/powerpoint/2010/main" val="3591926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Selection is carefully undertaken.</a:t>
            </a:r>
            <a:r>
              <a:rPr lang="en-IE" baseline="0" dirty="0"/>
              <a:t>  Selection criteria permitted includes; </a:t>
            </a:r>
          </a:p>
          <a:p>
            <a:pPr marL="169958" indent="-169958">
              <a:buFont typeface="Arial" panose="020B0604020202020204" pitchFamily="34" charset="0"/>
              <a:buChar char="•"/>
            </a:pPr>
            <a:r>
              <a:rPr lang="en-IE" baseline="0" dirty="0"/>
              <a:t>Economic and financial standing of the company.</a:t>
            </a:r>
          </a:p>
          <a:p>
            <a:pPr marL="169958" indent="-169958">
              <a:buFont typeface="Arial" panose="020B0604020202020204" pitchFamily="34" charset="0"/>
              <a:buChar char="•"/>
            </a:pPr>
            <a:r>
              <a:rPr lang="en-IE" baseline="0" dirty="0"/>
              <a:t>Professional and technical ability to fulfil the contract.</a:t>
            </a:r>
          </a:p>
          <a:p>
            <a:pPr marL="169958" indent="-169958">
              <a:buFont typeface="Arial" panose="020B0604020202020204" pitchFamily="34" charset="0"/>
              <a:buChar char="•"/>
            </a:pPr>
            <a:r>
              <a:rPr lang="en-IE" baseline="0" dirty="0"/>
              <a:t>Quality assurance and environmental management standards</a:t>
            </a:r>
          </a:p>
          <a:p>
            <a:pPr marL="169958" indent="-169958">
              <a:buFont typeface="Arial" panose="020B0604020202020204" pitchFamily="34" charset="0"/>
              <a:buChar char="•"/>
            </a:pPr>
            <a:r>
              <a:rPr lang="en-IE" baseline="0" dirty="0"/>
              <a:t>Clearly stated non discriminatory short-listing criteria</a:t>
            </a:r>
          </a:p>
          <a:p>
            <a:endParaRPr lang="en-IE" baseline="0" dirty="0"/>
          </a:p>
          <a:p>
            <a:r>
              <a:rPr lang="en-IE" baseline="0" dirty="0"/>
              <a:t>Importantly, only tenderers who have qualified in accordance with the selection criteria will proceed to be evaluated under award criteria.</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22</a:t>
            </a:fld>
            <a:endParaRPr lang="en-GB"/>
          </a:p>
        </p:txBody>
      </p:sp>
    </p:spTree>
    <p:extLst>
      <p:ext uri="{BB962C8B-B14F-4D97-AF65-F5344CB8AC3E}">
        <p14:creationId xmlns:p14="http://schemas.microsoft.com/office/powerpoint/2010/main" val="21846081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At award stage, tenders are evaluated according</a:t>
            </a:r>
            <a:r>
              <a:rPr lang="en-IE" baseline="0" dirty="0"/>
              <a:t> to either lowest price criteria or what is called MEAT criteria.  Lowest price is straight forward, but may not reflect the requirements of the public body.  MEAT stands for Most Economically Advantageous Tender.  Where MEAT criteria is used, the criteria must be clearly stated.  These would typically include: price, quality, technical merit, environmental characteristics, services and technical assistance and delivery terms.  Weighting criteria for MEAT must be clearly stated.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23</a:t>
            </a:fld>
            <a:endParaRPr lang="en-GB"/>
          </a:p>
        </p:txBody>
      </p:sp>
    </p:spTree>
    <p:extLst>
      <p:ext uri="{BB962C8B-B14F-4D97-AF65-F5344CB8AC3E}">
        <p14:creationId xmlns:p14="http://schemas.microsoft.com/office/powerpoint/2010/main" val="38736072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standstill period allows unsuccessful tenderers decide whether there are grounds for seeking review.  For contracts advertised</a:t>
            </a:r>
            <a:r>
              <a:rPr lang="en-IE" baseline="0" dirty="0"/>
              <a:t> in the </a:t>
            </a:r>
            <a:r>
              <a:rPr kumimoji="1" lang="en-IE" sz="1200" b="0" i="0" u="none" strike="noStrike" kern="1200" baseline="0" dirty="0">
                <a:solidFill>
                  <a:schemeClr val="tx1"/>
                </a:solidFill>
                <a:latin typeface="Arial" charset="0"/>
                <a:ea typeface="+mn-ea"/>
                <a:cs typeface="+mn-cs"/>
              </a:rPr>
              <a:t>Official Journal of the European Union </a:t>
            </a:r>
            <a:r>
              <a:rPr kumimoji="1" lang="en-IE" sz="1200" b="0" i="1" u="none" strike="noStrike" kern="1200" baseline="0" dirty="0">
                <a:solidFill>
                  <a:schemeClr val="tx1"/>
                </a:solidFill>
                <a:latin typeface="Arial" charset="0"/>
                <a:ea typeface="+mn-ea"/>
                <a:cs typeface="+mn-cs"/>
              </a:rPr>
              <a:t> </a:t>
            </a:r>
            <a:r>
              <a:rPr lang="en-IE" dirty="0"/>
              <a:t>the standstill period is 14 days if th</a:t>
            </a:r>
            <a:r>
              <a:rPr lang="en-IE" baseline="0" dirty="0"/>
              <a:t>e notice is sent by email, 16 days if sent by other means.  The period starts the day following publication of a valid standstill notice to unsuccessful tenderers. The public body cannot proceed with the contracts or works, nor can they negotiate terms during a standstill period. </a:t>
            </a:r>
          </a:p>
          <a:p>
            <a:endParaRPr lang="en-IE" baseline="0" dirty="0"/>
          </a:p>
          <a:p>
            <a:r>
              <a:rPr lang="en-IE" baseline="0" dirty="0"/>
              <a:t>A contracting body may use a shorter voluntary standstill period for lower value contracts. The contracting body will be able to advise on this.</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24</a:t>
            </a:fld>
            <a:endParaRPr lang="en-GB"/>
          </a:p>
        </p:txBody>
      </p:sp>
    </p:spTree>
    <p:extLst>
      <p:ext uri="{BB962C8B-B14F-4D97-AF65-F5344CB8AC3E}">
        <p14:creationId xmlns:p14="http://schemas.microsoft.com/office/powerpoint/2010/main" val="1674792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b="1" dirty="0"/>
          </a:p>
          <a:p>
            <a:r>
              <a:rPr lang="en-IE" b="0" dirty="0"/>
              <a:t>If you</a:t>
            </a:r>
            <a:r>
              <a:rPr lang="en-IE" b="0" baseline="0" dirty="0"/>
              <a:t> do not succeed then you are entitled to feedback.  This is available on request and should present the reason for elimination and the name of the successful tenderer. That said, you are not entitled to commercially sensitive information such as the price.</a:t>
            </a:r>
          </a:p>
          <a:p>
            <a:endParaRPr lang="en-IE" b="0" dirty="0"/>
          </a:p>
          <a:p>
            <a:r>
              <a:rPr lang="en-IE" b="0" dirty="0"/>
              <a:t>Notices of Contract Awards must</a:t>
            </a:r>
            <a:r>
              <a:rPr lang="en-IE" b="0" baseline="0" dirty="0"/>
              <a:t> be </a:t>
            </a:r>
            <a:r>
              <a:rPr lang="en-IE" b="0" dirty="0"/>
              <a:t>published for contracts subject to European</a:t>
            </a:r>
            <a:r>
              <a:rPr lang="en-IE" b="0" baseline="0" dirty="0"/>
              <a:t> directives. These can include information around ‘price or ranges of prices paid’ and the ‘value of winning awards or the highest and lowest offer taken into account in the award of the contract’</a:t>
            </a:r>
            <a:endParaRPr lang="en-IE" b="0"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25</a:t>
            </a:fld>
            <a:endParaRPr lang="en-GB"/>
          </a:p>
        </p:txBody>
      </p:sp>
    </p:spTree>
    <p:extLst>
      <p:ext uri="{BB962C8B-B14F-4D97-AF65-F5344CB8AC3E}">
        <p14:creationId xmlns:p14="http://schemas.microsoft.com/office/powerpoint/2010/main" val="2908810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26</a:t>
            </a:fld>
            <a:endParaRPr lang="en-GB"/>
          </a:p>
        </p:txBody>
      </p:sp>
    </p:spTree>
    <p:extLst>
      <p:ext uri="{BB962C8B-B14F-4D97-AF65-F5344CB8AC3E}">
        <p14:creationId xmlns:p14="http://schemas.microsoft.com/office/powerpoint/2010/main" val="15795778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It</a:t>
            </a:r>
            <a:r>
              <a:rPr lang="en-IE" baseline="0" dirty="0"/>
              <a:t> is acknowledged that public procurement can be bureaucratic, with a number of specific requirements.  But it can be well worth it.  The payment terms are good and the experience can be valuable.   Mentoring support may be available from your Local Enterprise Office, Enterprise Ireland or </a:t>
            </a:r>
            <a:r>
              <a:rPr lang="en-IE" baseline="0" dirty="0" err="1"/>
              <a:t>InterTrade</a:t>
            </a:r>
            <a:r>
              <a:rPr lang="en-IE" baseline="0" dirty="0"/>
              <a:t> Ireland.  Your first point of contact is your Local Enterprise Office.  They will point you in the right direction.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27</a:t>
            </a:fld>
            <a:endParaRPr lang="en-GB"/>
          </a:p>
        </p:txBody>
      </p:sp>
    </p:spTree>
    <p:extLst>
      <p:ext uri="{BB962C8B-B14F-4D97-AF65-F5344CB8AC3E}">
        <p14:creationId xmlns:p14="http://schemas.microsoft.com/office/powerpoint/2010/main" val="1991744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IE" sz="1200" b="0" i="0" u="none" strike="noStrike" kern="1200" baseline="0" dirty="0">
                <a:solidFill>
                  <a:schemeClr val="tx1"/>
                </a:solidFill>
                <a:latin typeface="Arial" charset="0"/>
                <a:ea typeface="+mn-ea"/>
                <a:cs typeface="+mn-cs"/>
              </a:rPr>
              <a:t>The Tender Advisory Service (TAS) is provided free of charge by the OGP to suppliers in order to raise concerns in relation to a live tender process carried out by any public sector contracting body (excluding commercial semi-states bodies). </a:t>
            </a:r>
          </a:p>
          <a:p>
            <a:endParaRPr kumimoji="1" lang="en-IE" sz="1200" b="0" i="0" u="none" strike="noStrike" kern="1200" baseline="0" dirty="0">
              <a:solidFill>
                <a:schemeClr val="tx1"/>
              </a:solidFill>
              <a:latin typeface="Arial" charset="0"/>
              <a:ea typeface="+mn-ea"/>
              <a:cs typeface="+mn-cs"/>
            </a:endParaRPr>
          </a:p>
          <a:p>
            <a:r>
              <a:rPr kumimoji="1" lang="en-IE" sz="1200" b="0" i="0" u="none" strike="noStrike" kern="1200" baseline="0" dirty="0">
                <a:solidFill>
                  <a:schemeClr val="tx1"/>
                </a:solidFill>
                <a:latin typeface="Arial" charset="0"/>
                <a:ea typeface="+mn-ea"/>
                <a:cs typeface="+mn-cs"/>
              </a:rPr>
              <a:t> TAS can only be used by suppliers with an interest in a specific tender process in the following circumstances: </a:t>
            </a:r>
          </a:p>
          <a:p>
            <a:r>
              <a:rPr kumimoji="1" lang="en-IE" sz="1200" b="0" i="0" u="none" strike="noStrike" kern="1200" baseline="0" dirty="0">
                <a:solidFill>
                  <a:schemeClr val="tx1"/>
                </a:solidFill>
                <a:latin typeface="Arial" charset="0"/>
                <a:ea typeface="+mn-ea"/>
                <a:cs typeface="+mn-cs"/>
              </a:rPr>
              <a:t> their enquiry is in respect of a Request for Tender (RFT) that has been published </a:t>
            </a:r>
          </a:p>
          <a:p>
            <a:r>
              <a:rPr kumimoji="1" lang="en-IE" sz="1200" b="0" i="0" u="none" strike="noStrike" kern="1200" baseline="0" dirty="0">
                <a:solidFill>
                  <a:schemeClr val="tx1"/>
                </a:solidFill>
                <a:latin typeface="Arial" charset="0"/>
                <a:ea typeface="+mn-ea"/>
                <a:cs typeface="+mn-cs"/>
              </a:rPr>
              <a:t> the supplier has a registered interest in the specific tender process </a:t>
            </a:r>
          </a:p>
          <a:p>
            <a:r>
              <a:rPr kumimoji="1" lang="en-IE" sz="1200" b="0" i="0" u="none" strike="noStrike" kern="1200" baseline="0" dirty="0">
                <a:solidFill>
                  <a:schemeClr val="tx1"/>
                </a:solidFill>
                <a:latin typeface="Arial" charset="0"/>
                <a:ea typeface="+mn-ea"/>
                <a:cs typeface="+mn-cs"/>
              </a:rPr>
              <a:t> the supplier has already availed of the clarification process set out in the Request for Tender (RFT) documentation but is not satisfied with the response received from the contracting authority </a:t>
            </a:r>
          </a:p>
          <a:p>
            <a:r>
              <a:rPr kumimoji="1" lang="en-IE" sz="1200" b="0" i="0" u="none" strike="noStrike" kern="1200" baseline="0" dirty="0">
                <a:solidFill>
                  <a:schemeClr val="tx1"/>
                </a:solidFill>
                <a:latin typeface="Arial" charset="0"/>
                <a:ea typeface="+mn-ea"/>
                <a:cs typeface="+mn-cs"/>
              </a:rPr>
              <a:t> the supplier has completed a Standard Enquiry Form and forwarded it, and accompanying documentation, to TAS at least 6 days prior to the tender closing date </a:t>
            </a:r>
          </a:p>
          <a:p>
            <a:endParaRPr kumimoji="1" lang="en-IE" sz="1200" b="0" i="0" u="none" strike="noStrike" kern="1200" baseline="0" dirty="0">
              <a:solidFill>
                <a:schemeClr val="tx1"/>
              </a:solidFill>
              <a:latin typeface="Arial" charset="0"/>
              <a:ea typeface="+mn-ea"/>
              <a:cs typeface="+mn-cs"/>
            </a:endParaRPr>
          </a:p>
          <a:p>
            <a:r>
              <a:rPr kumimoji="1" lang="en-IE" sz="1200" b="0" i="0" u="none" strike="noStrike" kern="1200" baseline="0" dirty="0">
                <a:solidFill>
                  <a:schemeClr val="tx1"/>
                </a:solidFill>
                <a:latin typeface="Arial" charset="0"/>
                <a:ea typeface="+mn-ea"/>
                <a:cs typeface="+mn-cs"/>
              </a:rPr>
              <a:t>If you would like more information on TAS or to avail of the service see www.procurement.ie or email tenderadvisoryservice@ogp.ie.</a:t>
            </a:r>
          </a:p>
          <a:p>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28</a:t>
            </a:fld>
            <a:endParaRPr lang="en-GB"/>
          </a:p>
        </p:txBody>
      </p:sp>
    </p:spTree>
    <p:extLst>
      <p:ext uri="{BB962C8B-B14F-4D97-AF65-F5344CB8AC3E}">
        <p14:creationId xmlns:p14="http://schemas.microsoft.com/office/powerpoint/2010/main" val="11367692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29</a:t>
            </a:fld>
            <a:endParaRPr lang="en-GB"/>
          </a:p>
        </p:txBody>
      </p:sp>
    </p:spTree>
    <p:extLst>
      <p:ext uri="{BB962C8B-B14F-4D97-AF65-F5344CB8AC3E}">
        <p14:creationId xmlns:p14="http://schemas.microsoft.com/office/powerpoint/2010/main" val="2515986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a:t>
            </a:r>
            <a:r>
              <a:rPr lang="en-IE" baseline="0" dirty="0"/>
              <a:t> what are the opportunities in the public sector?  How much does the public sector spend?  What goods and services are purchased?</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3</a:t>
            </a:fld>
            <a:endParaRPr lang="en-GB"/>
          </a:p>
        </p:txBody>
      </p:sp>
    </p:spTree>
    <p:extLst>
      <p:ext uri="{BB962C8B-B14F-4D97-AF65-F5344CB8AC3E}">
        <p14:creationId xmlns:p14="http://schemas.microsoft.com/office/powerpoint/2010/main" val="277955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 Ireland,</a:t>
            </a:r>
            <a:r>
              <a:rPr lang="en-IE" baseline="0" dirty="0"/>
              <a:t> the public sector spends around €8.5million</a:t>
            </a:r>
            <a:r>
              <a:rPr lang="en-IE" baseline="30000" dirty="0"/>
              <a:t>1</a:t>
            </a:r>
            <a:r>
              <a:rPr lang="en-IE" baseline="0" dirty="0"/>
              <a:t> on goods and services every year.  That is €23.5million every day.  This is a considerable market opportunity by any standards. This does not include capital expenditure, which as the tide turns on government finances is set to grow.</a:t>
            </a:r>
          </a:p>
          <a:p>
            <a:endParaRPr lang="en-IE" baseline="0" dirty="0"/>
          </a:p>
          <a:p>
            <a:pPr defTabSz="906448"/>
            <a:r>
              <a:rPr lang="en-IE" dirty="0"/>
              <a:t>The public</a:t>
            </a:r>
            <a:r>
              <a:rPr lang="en-IE" baseline="0" dirty="0"/>
              <a:t> sector buys a very wide range of goods and services.  Examples: plumbing services, carpenters, fuel, legal advisors, architects, laboratory equipment and supplies, stationary, ICT, janitorial services and equipment, hospital equipment, cleaning services, building contractors.  The list is exhaustive.  </a:t>
            </a:r>
            <a:endParaRPr lang="en-IE" dirty="0"/>
          </a:p>
          <a:p>
            <a:endParaRPr lang="en-IE" baseline="0" dirty="0"/>
          </a:p>
          <a:p>
            <a:r>
              <a:rPr lang="en-IE" baseline="30000" dirty="0"/>
              <a:t>1</a:t>
            </a:r>
            <a:r>
              <a:rPr lang="en-IE" baseline="0" dirty="0"/>
              <a:t>Office of Government Procurement</a:t>
            </a:r>
            <a:endParaRPr lang="en-IE" baseline="30000" dirty="0"/>
          </a:p>
          <a:p>
            <a:endParaRPr lang="en-IE" baseline="0"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4</a:t>
            </a:fld>
            <a:endParaRPr lang="en-GB"/>
          </a:p>
        </p:txBody>
      </p:sp>
    </p:spTree>
    <p:extLst>
      <p:ext uri="{BB962C8B-B14F-4D97-AF65-F5344CB8AC3E}">
        <p14:creationId xmlns:p14="http://schemas.microsoft.com/office/powerpoint/2010/main" val="1994862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Up to now, all public bodies purchased their own goods</a:t>
            </a:r>
            <a:r>
              <a:rPr lang="en-IE" baseline="0" dirty="0"/>
              <a:t> and services.  There was considerable duplication of effort.  In 2012 the Government decided that the public service should go to the market with ‘one voice’.  The view was taken that with better data we should get a better deal for the tax payer.  To deliver this, the Government established the Office of Government Procurement to oversee all procurement in the public service.  The multitude of purchasing was then categorised as set out in the next slide.  </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5</a:t>
            </a:fld>
            <a:endParaRPr lang="en-GB"/>
          </a:p>
        </p:txBody>
      </p:sp>
    </p:spTree>
    <p:extLst>
      <p:ext uri="{BB962C8B-B14F-4D97-AF65-F5344CB8AC3E}">
        <p14:creationId xmlns:p14="http://schemas.microsoft.com/office/powerpoint/2010/main" val="1105018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392" indent="-177392">
              <a:buFont typeface="Arial" panose="020B0604020202020204" pitchFamily="34" charset="0"/>
              <a:buChar char="•"/>
            </a:pPr>
            <a:r>
              <a:rPr lang="en-IE" dirty="0"/>
              <a:t>All public sector expenditure is grouped into 16 categories.  Some examples of what falls into the different</a:t>
            </a:r>
            <a:r>
              <a:rPr lang="en-IE" baseline="0" dirty="0"/>
              <a:t> </a:t>
            </a:r>
            <a:r>
              <a:rPr lang="en-IE" dirty="0"/>
              <a:t>categories:</a:t>
            </a:r>
          </a:p>
          <a:p>
            <a:pPr marL="650434" lvl="1" indent="-177392">
              <a:buFont typeface="Arial" panose="020B0604020202020204" pitchFamily="34" charset="0"/>
              <a:buChar char="•"/>
            </a:pPr>
            <a:r>
              <a:rPr lang="en-IE" b="1" baseline="0" dirty="0"/>
              <a:t>Minor Building Works &amp; Civils: </a:t>
            </a:r>
            <a:r>
              <a:rPr lang="en-IE" baseline="0" dirty="0"/>
              <a:t>Building, Electrical, Materials, Mechanical, Road</a:t>
            </a:r>
          </a:p>
          <a:p>
            <a:pPr marL="650434" lvl="1" indent="-177392">
              <a:buFont typeface="Arial" panose="020B0604020202020204" pitchFamily="34" charset="0"/>
              <a:buChar char="•"/>
            </a:pPr>
            <a:r>
              <a:rPr lang="en-IE" b="1" baseline="0" dirty="0"/>
              <a:t>Plant Hire: </a:t>
            </a:r>
            <a:r>
              <a:rPr lang="en-IE" baseline="0" dirty="0"/>
              <a:t>Plant/Equipment Hire (including Driver/Operator)</a:t>
            </a:r>
          </a:p>
          <a:p>
            <a:pPr marL="650434" lvl="1" indent="-177392">
              <a:buFont typeface="Arial" panose="020B0604020202020204" pitchFamily="34" charset="0"/>
              <a:buChar char="•"/>
            </a:pPr>
            <a:r>
              <a:rPr lang="en-IE" b="1" dirty="0"/>
              <a:t>Professional Services: </a:t>
            </a:r>
            <a:r>
              <a:rPr lang="en-IE" dirty="0"/>
              <a:t>Banking,</a:t>
            </a:r>
            <a:r>
              <a:rPr lang="en-IE" baseline="0" dirty="0"/>
              <a:t> Audit, Information Technology, Legal, Quantity Surveying</a:t>
            </a:r>
          </a:p>
          <a:p>
            <a:pPr marL="650434" lvl="1" indent="-177392">
              <a:buFont typeface="Arial" panose="020B0604020202020204" pitchFamily="34" charset="0"/>
              <a:buChar char="•"/>
            </a:pPr>
            <a:r>
              <a:rPr lang="en-IE" b="1" baseline="0" dirty="0"/>
              <a:t>Facilities Management and Maintenance: </a:t>
            </a:r>
            <a:r>
              <a:rPr lang="en-IE" baseline="0" dirty="0"/>
              <a:t>Building Maintenance, Catering Services, Cleaning Services &amp; Supplies, Uniforms, Waste Management</a:t>
            </a:r>
          </a:p>
          <a:p>
            <a:pPr marL="650434" lvl="1" indent="-177392">
              <a:buFont typeface="Arial" panose="020B0604020202020204" pitchFamily="34" charset="0"/>
              <a:buChar char="•"/>
            </a:pPr>
            <a:r>
              <a:rPr lang="en-IE" b="1" baseline="0" dirty="0"/>
              <a:t>Utilities: </a:t>
            </a:r>
            <a:r>
              <a:rPr lang="en-IE" baseline="0" dirty="0"/>
              <a:t>Electricity, Gas, Fuels</a:t>
            </a:r>
          </a:p>
          <a:p>
            <a:pPr marL="650434" lvl="1" indent="-177392">
              <a:buFont typeface="Arial" panose="020B0604020202020204" pitchFamily="34" charset="0"/>
              <a:buChar char="•"/>
            </a:pPr>
            <a:r>
              <a:rPr lang="en-IE" b="1" baseline="0" dirty="0"/>
              <a:t>ICT &amp; Office Equipment: </a:t>
            </a:r>
            <a:r>
              <a:rPr lang="en-IE" baseline="0" dirty="0"/>
              <a:t>Hardware, Software, Services, Telecoms</a:t>
            </a:r>
          </a:p>
          <a:p>
            <a:pPr marL="650434" lvl="1" indent="-177392">
              <a:buFont typeface="Arial" panose="020B0604020202020204" pitchFamily="34" charset="0"/>
              <a:buChar char="•"/>
            </a:pPr>
            <a:r>
              <a:rPr lang="en-IE" b="1" baseline="0" dirty="0"/>
              <a:t>Marketing, Print and Stationary:</a:t>
            </a:r>
            <a:r>
              <a:rPr lang="en-IE" baseline="0" dirty="0"/>
              <a:t> Advertising, Office Supplies, Promotional Events</a:t>
            </a:r>
          </a:p>
          <a:p>
            <a:pPr marL="650434" lvl="1" indent="-177392">
              <a:buFont typeface="Arial" panose="020B0604020202020204" pitchFamily="34" charset="0"/>
              <a:buChar char="•"/>
            </a:pPr>
            <a:r>
              <a:rPr lang="en-IE" b="1" baseline="0" dirty="0"/>
              <a:t>Fleet and Plant: </a:t>
            </a:r>
            <a:r>
              <a:rPr lang="en-IE" baseline="0" dirty="0"/>
              <a:t>Equipment, Maintenance, Fleet Hire</a:t>
            </a:r>
          </a:p>
          <a:p>
            <a:pPr marL="473041" lvl="1"/>
            <a:endParaRPr lang="en-IE" baseline="0" dirty="0"/>
          </a:p>
          <a:p>
            <a:pPr marL="177392" indent="-177392">
              <a:buFont typeface="Arial" panose="020B0604020202020204" pitchFamily="34" charset="0"/>
              <a:buChar char="•"/>
            </a:pPr>
            <a:r>
              <a:rPr lang="en-IE" baseline="0" dirty="0"/>
              <a:t>Participating in the procurement process can help you to win business within one of these categories.  </a:t>
            </a:r>
          </a:p>
          <a:p>
            <a:endParaRPr lang="en-IE" baseline="0" dirty="0"/>
          </a:p>
          <a:p>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6</a:t>
            </a:fld>
            <a:endParaRPr lang="en-GB"/>
          </a:p>
        </p:txBody>
      </p:sp>
    </p:spTree>
    <p:extLst>
      <p:ext uri="{BB962C8B-B14F-4D97-AF65-F5344CB8AC3E}">
        <p14:creationId xmlns:p14="http://schemas.microsoft.com/office/powerpoint/2010/main" val="3788087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In addition to the considerable market</a:t>
            </a:r>
            <a:r>
              <a:rPr lang="en-IE" baseline="0" dirty="0"/>
              <a:t> of c. €8.5billion, there are other advantages of working with the public sector.  </a:t>
            </a:r>
          </a:p>
          <a:p>
            <a:pPr marL="230305" indent="-230305">
              <a:buAutoNum type="arabicPeriod"/>
            </a:pPr>
            <a:r>
              <a:rPr lang="en-IE" baseline="0" dirty="0"/>
              <a:t>There is continuous demand. While in recent years public expenditure diminished, it did not completely disappear.  There will always be a demand for public services. </a:t>
            </a:r>
          </a:p>
          <a:p>
            <a:pPr marL="230305" indent="-230305">
              <a:buAutoNum type="arabicPeriod"/>
            </a:pPr>
            <a:r>
              <a:rPr lang="en-IE" baseline="0" dirty="0"/>
              <a:t>There are opportunities to participate in local or regional mini-competitions to provide goods or services in your vicinity. </a:t>
            </a:r>
          </a:p>
          <a:p>
            <a:pPr marL="230305" indent="-230305">
              <a:buAutoNum type="arabicPeriod"/>
            </a:pPr>
            <a:r>
              <a:rPr lang="en-IE" baseline="0" dirty="0"/>
              <a:t>Public services are obliged to pay promptly, with a target to make payments within 15 days. </a:t>
            </a:r>
          </a:p>
          <a:p>
            <a:pPr marL="230305" indent="-230305">
              <a:buAutoNum type="arabicPeriod"/>
            </a:pPr>
            <a:r>
              <a:rPr lang="en-IE" baseline="0" dirty="0"/>
              <a:t>Participating in public procurement processes may lead to business improvement because you will have the systems in place to comply with the public sector requirements.  </a:t>
            </a:r>
          </a:p>
          <a:p>
            <a:pPr marL="230305" indent="-230305">
              <a:buAutoNum type="arabicPeriod"/>
            </a:pP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7</a:t>
            </a:fld>
            <a:endParaRPr lang="en-GB"/>
          </a:p>
        </p:txBody>
      </p:sp>
    </p:spTree>
    <p:extLst>
      <p:ext uri="{BB962C8B-B14F-4D97-AF65-F5344CB8AC3E}">
        <p14:creationId xmlns:p14="http://schemas.microsoft.com/office/powerpoint/2010/main" val="1151979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Public procurement</a:t>
            </a:r>
            <a:r>
              <a:rPr lang="en-IE" baseline="0" dirty="0"/>
              <a:t> is often accused of being bureaucratic.  In the next few slides we want to provide some of the thinking behind the procedures that are in place to help explain the purpose of the bureaucracy.  In addition, we will set out the thresholds of expenditure to which the various levels of bureaucracy apply.</a:t>
            </a:r>
            <a:endParaRPr lang="en-IE"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8</a:t>
            </a:fld>
            <a:endParaRPr lang="en-GB"/>
          </a:p>
        </p:txBody>
      </p:sp>
    </p:spTree>
    <p:extLst>
      <p:ext uri="{BB962C8B-B14F-4D97-AF65-F5344CB8AC3E}">
        <p14:creationId xmlns:p14="http://schemas.microsoft.com/office/powerpoint/2010/main" val="2960584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3041" lvl="1"/>
            <a:r>
              <a:rPr lang="en-IE" dirty="0"/>
              <a:t>The</a:t>
            </a:r>
            <a:r>
              <a:rPr lang="en-IE" baseline="0" dirty="0"/>
              <a:t> public sector must apply certain principles when buying goods and services.  </a:t>
            </a:r>
          </a:p>
          <a:p>
            <a:pPr marL="645771" lvl="1" indent="-172730" defTabSz="917875">
              <a:buFont typeface="Arial" panose="020B0604020202020204" pitchFamily="34" charset="0"/>
              <a:buChar char="•"/>
            </a:pPr>
            <a:r>
              <a:rPr lang="en-IE" baseline="0" dirty="0"/>
              <a:t>Transparency: The reason tenders are advertised, there is a standstill notice and a notice of award.   Tenderers are also entitled to feedback.  This is designed to help both the tax payer understand what the public service is spending their money on, and helps business to understand why they won or lost a tender, helping them improve for the next round.</a:t>
            </a:r>
          </a:p>
          <a:p>
            <a:pPr marL="645771" lvl="1" indent="-172730" defTabSz="917875">
              <a:buFont typeface="Arial" panose="020B0604020202020204" pitchFamily="34" charset="0"/>
              <a:buChar char="•"/>
            </a:pPr>
            <a:r>
              <a:rPr lang="en-IE" dirty="0"/>
              <a:t>Mutual Recognition: Equal validity must be given to the qualifications and standards of other EU member states.  </a:t>
            </a:r>
            <a:endParaRPr lang="en-IE" sz="1000" i="1" dirty="0"/>
          </a:p>
          <a:p>
            <a:pPr marL="645771" lvl="1" indent="-172730" defTabSz="917875">
              <a:buFont typeface="Arial" panose="020B0604020202020204" pitchFamily="34" charset="0"/>
              <a:buChar char="•"/>
              <a:defRPr/>
            </a:pPr>
            <a:r>
              <a:rPr lang="en-IE" baseline="0" dirty="0"/>
              <a:t>Equal treatment of tenderers: The systems of advertising the contracts, the contract award and procurement processes all help to ensure that the public sector acts with integrity and is accountable for how public money is spent.</a:t>
            </a:r>
          </a:p>
          <a:p>
            <a:pPr marL="645771" lvl="1" indent="-172730" defTabSz="917875">
              <a:buFont typeface="Arial" panose="020B0604020202020204" pitchFamily="34" charset="0"/>
              <a:buChar char="•"/>
            </a:pPr>
            <a:r>
              <a:rPr lang="en-IE" baseline="0" dirty="0"/>
              <a:t>Non-discrimination: One example of this is the freedom of movement of people, goods and services across the EU.  While it means that businesses in other European countries can bid for Irish contracts, it also means that Irish businesses can bid for contracts in other EU States.  Enterprise Ireland provides supports to businesses who want to bid for contracts in the rest of the EU. </a:t>
            </a:r>
          </a:p>
          <a:p>
            <a:pPr marL="645771" lvl="1" indent="-172730" defTabSz="917875">
              <a:buFont typeface="Arial" panose="020B0604020202020204" pitchFamily="34" charset="0"/>
              <a:buChar char="•"/>
            </a:pPr>
            <a:r>
              <a:rPr lang="en-IE" baseline="0" dirty="0"/>
              <a:t>Proportionality: The requirements of the contract should be suitable for the particular contract (e.g. turnover levels, insurance requirements).</a:t>
            </a:r>
            <a:endParaRPr lang="en-IE" dirty="0"/>
          </a:p>
          <a:p>
            <a:pPr marL="473041" lvl="1"/>
            <a:endParaRPr lang="en-IE" baseline="0" dirty="0"/>
          </a:p>
          <a:p>
            <a:pPr marL="473041" lvl="1"/>
            <a:endParaRPr lang="en-IE" baseline="0" dirty="0"/>
          </a:p>
        </p:txBody>
      </p:sp>
      <p:sp>
        <p:nvSpPr>
          <p:cNvPr id="4" name="Slide Number Placeholder 3"/>
          <p:cNvSpPr>
            <a:spLocks noGrp="1"/>
          </p:cNvSpPr>
          <p:nvPr>
            <p:ph type="sldNum" sz="quarter" idx="10"/>
          </p:nvPr>
        </p:nvSpPr>
        <p:spPr/>
        <p:txBody>
          <a:bodyPr/>
          <a:lstStyle/>
          <a:p>
            <a:pPr>
              <a:defRPr/>
            </a:pPr>
            <a:fld id="{B2B1FAAF-AB4C-473B-8193-CC10D3E0B993}" type="slidenum">
              <a:rPr lang="en-GB" smtClean="0"/>
              <a:pPr>
                <a:defRPr/>
              </a:pPr>
              <a:t>9</a:t>
            </a:fld>
            <a:endParaRPr lang="en-GB"/>
          </a:p>
        </p:txBody>
      </p:sp>
    </p:spTree>
    <p:extLst>
      <p:ext uri="{BB962C8B-B14F-4D97-AF65-F5344CB8AC3E}">
        <p14:creationId xmlns:p14="http://schemas.microsoft.com/office/powerpoint/2010/main" val="24053185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13" name="Rectangle 12"/>
          <p:cNvSpPr/>
          <p:nvPr userDrawn="1"/>
        </p:nvSpPr>
        <p:spPr>
          <a:xfrm>
            <a:off x="0" y="684466"/>
            <a:ext cx="9144000" cy="519280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0BFB91E7-7B27-40E4-8622-70D7FECCD6AA}" type="slidenum">
              <a:rPr lang="en-US" smtClean="0"/>
              <a:pPr>
                <a:defRPr/>
              </a:pPr>
              <a:t>‹#›</a:t>
            </a:fld>
            <a:endParaRPr lang="en-US" dirty="0"/>
          </a:p>
        </p:txBody>
      </p:sp>
      <p:pic>
        <p:nvPicPr>
          <p:cNvPr id="12" name="Picture 2" descr="CCMA Logo July 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95936" y="257973"/>
            <a:ext cx="864096" cy="351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C:\Users\MartinaCampbell\AppData\Local\Microsoft\Windows\Temporary Internet Files\Content.Outlook\DS5S5RKF\LEO Small Logo.jp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95736" y="188640"/>
            <a:ext cx="1251600" cy="439090"/>
          </a:xfrm>
          <a:prstGeom prst="rect">
            <a:avLst/>
          </a:prstGeom>
          <a:noFill/>
          <a:ln>
            <a:noFill/>
          </a:ln>
        </p:spPr>
      </p:pic>
      <p:pic>
        <p:nvPicPr>
          <p:cNvPr id="1026" name="Picture 2" descr="C:\Users\MartinaCampbell\AppData\Local\Microsoft\Windows\Temporary Internet Files\Content.Outlook\DS5S5RKF\LOGO (2).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421798" y="173766"/>
            <a:ext cx="1080783" cy="436017"/>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3A463A05-F134-4D11-A02D-9F81C510502A}"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E63015-82E5-446F-9708-845C4A112D7A}"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C0A60E16-8782-48A4-A0AB-DF8AD1D25BC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tx1"/>
        </a:solidFill>
        <a:effectLst/>
      </p:bgPr>
    </p:bg>
    <p:spTree>
      <p:nvGrpSpPr>
        <p:cNvPr id="1" name=""/>
        <p:cNvGrpSpPr/>
        <p:nvPr/>
      </p:nvGrpSpPr>
      <p:grpSpPr>
        <a:xfrm>
          <a:off x="0" y="0"/>
          <a:ext cx="0" cy="0"/>
          <a:chOff x="0" y="0"/>
          <a:chExt cx="0" cy="0"/>
        </a:xfrm>
      </p:grpSpPr>
      <p:sp>
        <p:nvSpPr>
          <p:cNvPr id="13" name="Rectangle 12"/>
          <p:cNvSpPr/>
          <p:nvPr userDrawn="1"/>
        </p:nvSpPr>
        <p:spPr>
          <a:xfrm>
            <a:off x="0" y="684466"/>
            <a:ext cx="9144000" cy="519280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407368" y="2060848"/>
            <a:ext cx="6477000" cy="1828800"/>
          </a:xfrm>
        </p:spPr>
        <p:txBody>
          <a:bodyPr anchor="b"/>
          <a:lstStyle>
            <a:lvl1pPr>
              <a:defRPr cap="all" baseline="0"/>
            </a:lvl1pPr>
          </a:lstStyle>
          <a:p>
            <a:r>
              <a:rPr kumimoji="0" lang="en-US" dirty="0"/>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0BFB91E7-7B27-40E4-8622-70D7FECCD6AA}" type="slidenum">
              <a:rPr lang="en-US" smtClean="0"/>
              <a:pPr>
                <a:defRPr/>
              </a:pPr>
              <a:t>‹#›</a:t>
            </a:fld>
            <a:endParaRPr lang="en-US" dirty="0"/>
          </a:p>
        </p:txBody>
      </p:sp>
      <p:pic>
        <p:nvPicPr>
          <p:cNvPr id="12" name="Picture 2" descr="CCMA Logo July 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28384" y="240589"/>
            <a:ext cx="864096" cy="351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065819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E1CB0CB5-0762-495C-9F96-B0D84167F78A}"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p>
          <a:p>
            <a:pPr lvl="4" eaLnBrk="1" latinLnBrk="0" hangingPunct="1"/>
            <a:endParaRPr lang="en-US" dirty="0"/>
          </a:p>
          <a:p>
            <a:pPr lvl="4" eaLnBrk="1" latinLnBrk="0" hangingPunct="1"/>
            <a:endParaRPr kumimoji="0" lang="en-US" dirty="0"/>
          </a:p>
        </p:txBody>
      </p:sp>
      <p:pic>
        <p:nvPicPr>
          <p:cNvPr id="7" name="Picture 2" descr="CCMA Logo July 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28384" y="114511"/>
            <a:ext cx="864096" cy="351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pPr>
              <a:defRPr/>
            </a:pPr>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B29B18B8-E110-4924-AF69-63E2063164BA}"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pPr>
              <a:defRPr/>
            </a:pPr>
            <a:endParaRPr lang="en-US"/>
          </a:p>
        </p:txBody>
      </p:sp>
      <p:sp>
        <p:nvSpPr>
          <p:cNvPr id="10" name="Slide Number Placeholder 9"/>
          <p:cNvSpPr>
            <a:spLocks noGrp="1"/>
          </p:cNvSpPr>
          <p:nvPr>
            <p:ph type="sldNum" sz="quarter" idx="16"/>
          </p:nvPr>
        </p:nvSpPr>
        <p:spPr/>
        <p:txBody>
          <a:bodyPr rtlCol="0"/>
          <a:lstStyle/>
          <a:p>
            <a:pPr>
              <a:defRPr/>
            </a:pPr>
            <a:fld id="{C9018C64-4E5D-4A4A-B473-CCB73C5AAB0D}"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pPr>
              <a:defRPr/>
            </a:pPr>
            <a:endParaRPr lang="en-US"/>
          </a:p>
        </p:txBody>
      </p:sp>
      <p:sp>
        <p:nvSpPr>
          <p:cNvPr id="12" name="Slide Number Placeholder 11"/>
          <p:cNvSpPr>
            <a:spLocks noGrp="1"/>
          </p:cNvSpPr>
          <p:nvPr>
            <p:ph type="sldNum" sz="quarter" idx="16"/>
          </p:nvPr>
        </p:nvSpPr>
        <p:spPr/>
        <p:txBody>
          <a:bodyPr rtlCol="0"/>
          <a:lstStyle/>
          <a:p>
            <a:pPr>
              <a:defRPr/>
            </a:pPr>
            <a:fld id="{9960B310-8656-4C29-B372-16D77D27E52A}"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53EDF9A4-DE27-4E77-880E-8EB00A726730}" type="slidenum">
              <a:rPr lang="en-US" smtClean="0"/>
              <a:pPr>
                <a:defRPr/>
              </a:pPr>
              <a:t>‹#›</a:t>
            </a:fld>
            <a:endParaRPr lang="en-US"/>
          </a:p>
        </p:txBody>
      </p:sp>
      <p:pic>
        <p:nvPicPr>
          <p:cNvPr id="6" name="Picture 2" descr="CCMA Logo July 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28384" y="188640"/>
            <a:ext cx="864096" cy="351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D5EBF68-D760-4F40-8904-58DBD2EF786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AA4FD47F-F83C-4710-949F-270187EBBAB0}"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08A8E71-607D-4F4E-95D0-5EA2AA5E6A74}"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5" r:id="rId1"/>
    <p:sldLayoutId id="2147484226"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 id="2147484225"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a:xfrm>
            <a:off x="1160463" y="1446213"/>
            <a:ext cx="6769100" cy="1565275"/>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eaLnBrk="1" hangingPunct="1"/>
            <a:r>
              <a:rPr lang="en-IE" sz="4000" b="1" dirty="0">
                <a:solidFill>
                  <a:schemeClr val="accent2">
                    <a:lumMod val="75000"/>
                  </a:schemeClr>
                </a:solidFill>
              </a:rPr>
              <a:t>Winning Public Sector Contracts</a:t>
            </a:r>
            <a:endParaRPr lang="en-GB" sz="4000" b="1" dirty="0">
              <a:solidFill>
                <a:schemeClr val="accent2">
                  <a:lumMod val="75000"/>
                </a:schemeClr>
              </a:solidFill>
            </a:endParaRPr>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IE" dirty="0"/>
              <a:t>Legal Background</a:t>
            </a:r>
          </a:p>
        </p:txBody>
      </p:sp>
      <p:sp>
        <p:nvSpPr>
          <p:cNvPr id="10242" name="Rectangle 2"/>
          <p:cNvSpPr>
            <a:spLocks noGrp="1" noChangeArrowheads="1"/>
          </p:cNvSpPr>
          <p:nvPr>
            <p:ph sz="quarter" idx="1"/>
          </p:nvPr>
        </p:nvSpPr>
        <p:spPr>
          <a:xfrm>
            <a:off x="179388" y="1857375"/>
            <a:ext cx="8964612" cy="4824413"/>
          </a:xfrm>
        </p:spPr>
        <p:txBody>
          <a:bodyPr>
            <a:normAutofit/>
          </a:bodyPr>
          <a:lstStyle/>
          <a:p>
            <a:pPr>
              <a:defRPr/>
            </a:pPr>
            <a:r>
              <a:rPr lang="en-US" sz="4000" dirty="0"/>
              <a:t>European Treaties</a:t>
            </a:r>
          </a:p>
          <a:p>
            <a:pPr>
              <a:defRPr/>
            </a:pPr>
            <a:r>
              <a:rPr lang="en-US" sz="4000" dirty="0"/>
              <a:t>European Directives </a:t>
            </a:r>
          </a:p>
          <a:p>
            <a:pPr>
              <a:defRPr/>
            </a:pPr>
            <a:r>
              <a:rPr lang="en-US" sz="4000" dirty="0"/>
              <a:t>National Rules &amp; Guidelines</a:t>
            </a:r>
          </a:p>
          <a:p>
            <a:pPr>
              <a:defRPr/>
            </a:pPr>
            <a:r>
              <a:rPr lang="en-US" sz="4000" dirty="0"/>
              <a:t>Common Law</a:t>
            </a:r>
          </a:p>
          <a:p>
            <a:pPr>
              <a:defRPr/>
            </a:pPr>
            <a:r>
              <a:rPr lang="en-US" sz="4000" dirty="0"/>
              <a:t>Local Guidelines &amp; Circulars</a:t>
            </a:r>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New Directives </a:t>
            </a:r>
            <a:br>
              <a:rPr lang="en-IE" dirty="0"/>
            </a:br>
            <a:r>
              <a:rPr lang="en-IE" dirty="0"/>
              <a:t>Already A Government Policy</a:t>
            </a:r>
          </a:p>
        </p:txBody>
      </p:sp>
      <p:sp>
        <p:nvSpPr>
          <p:cNvPr id="3" name="Content Placeholder 2"/>
          <p:cNvSpPr>
            <a:spLocks noGrp="1"/>
          </p:cNvSpPr>
          <p:nvPr>
            <p:ph sz="quarter" idx="1"/>
          </p:nvPr>
        </p:nvSpPr>
        <p:spPr/>
        <p:txBody>
          <a:bodyPr>
            <a:normAutofit/>
          </a:bodyPr>
          <a:lstStyle/>
          <a:p>
            <a:r>
              <a:rPr lang="en-IE" sz="3600" dirty="0"/>
              <a:t>Not yet law – but policy</a:t>
            </a:r>
          </a:p>
          <a:p>
            <a:r>
              <a:rPr lang="en-IE" sz="3600" dirty="0"/>
              <a:t>Aimed at supporting SMEs</a:t>
            </a:r>
          </a:p>
          <a:p>
            <a:pPr lvl="1"/>
            <a:r>
              <a:rPr lang="en-IE" sz="3200" dirty="0"/>
              <a:t>Smaller lots</a:t>
            </a:r>
          </a:p>
          <a:p>
            <a:pPr lvl="1"/>
            <a:r>
              <a:rPr lang="en-IE" sz="3200" dirty="0"/>
              <a:t>Consortium or joint bids</a:t>
            </a:r>
          </a:p>
          <a:p>
            <a:pPr lvl="1"/>
            <a:r>
              <a:rPr lang="en-IE" sz="3200" dirty="0"/>
              <a:t>Greater use of open tendering</a:t>
            </a:r>
          </a:p>
          <a:p>
            <a:pPr lvl="1"/>
            <a:r>
              <a:rPr lang="en-IE" sz="3200" dirty="0"/>
              <a:t>Reduced turnover requirements</a:t>
            </a:r>
          </a:p>
          <a:p>
            <a:pPr lvl="1"/>
            <a:r>
              <a:rPr lang="en-IE" sz="3200" dirty="0"/>
              <a:t>Support innovation</a:t>
            </a:r>
          </a:p>
        </p:txBody>
      </p:sp>
    </p:spTree>
    <p:extLst>
      <p:ext uri="{BB962C8B-B14F-4D97-AF65-F5344CB8AC3E}">
        <p14:creationId xmlns:p14="http://schemas.microsoft.com/office/powerpoint/2010/main" val="1024386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Thresholds</a:t>
            </a:r>
          </a:p>
        </p:txBody>
      </p:sp>
      <p:sp>
        <p:nvSpPr>
          <p:cNvPr id="3" name="Content Placeholder 2"/>
          <p:cNvSpPr>
            <a:spLocks noGrp="1"/>
          </p:cNvSpPr>
          <p:nvPr>
            <p:ph sz="quarter" idx="1"/>
          </p:nvPr>
        </p:nvSpPr>
        <p:spPr/>
        <p:txBody>
          <a:bodyPr>
            <a:normAutofit/>
          </a:bodyPr>
          <a:lstStyle/>
          <a:p>
            <a:endParaRPr lang="en-IE" sz="2800" dirty="0"/>
          </a:p>
          <a:p>
            <a:r>
              <a:rPr lang="en-IE" sz="3200" dirty="0"/>
              <a:t>Less than €25,000: </a:t>
            </a:r>
          </a:p>
          <a:p>
            <a:pPr lvl="1"/>
            <a:r>
              <a:rPr lang="en-IE" sz="3200" dirty="0"/>
              <a:t>Quotations requested</a:t>
            </a:r>
          </a:p>
          <a:p>
            <a:pPr lvl="1"/>
            <a:r>
              <a:rPr lang="en-IE" sz="3200" dirty="0"/>
              <a:t>Subject to local guidelines</a:t>
            </a:r>
          </a:p>
          <a:p>
            <a:endParaRPr lang="en-IE" sz="3200" dirty="0"/>
          </a:p>
          <a:p>
            <a:r>
              <a:rPr lang="en-IE" sz="3200" dirty="0"/>
              <a:t>€25,000 + to the EU Thresholds (€50,000 for Works)</a:t>
            </a:r>
          </a:p>
          <a:p>
            <a:pPr lvl="1"/>
            <a:r>
              <a:rPr lang="en-IE" sz="3200" dirty="0"/>
              <a:t>Advertise on </a:t>
            </a:r>
            <a:r>
              <a:rPr lang="en-IE" sz="3200" dirty="0" err="1"/>
              <a:t>eTenders</a:t>
            </a:r>
            <a:endParaRPr lang="en-IE" sz="3200" dirty="0"/>
          </a:p>
          <a:p>
            <a:endParaRPr lang="en-IE" dirty="0"/>
          </a:p>
          <a:p>
            <a:pPr lvl="1"/>
            <a:endParaRPr lang="en-IE" dirty="0"/>
          </a:p>
          <a:p>
            <a:pPr lvl="1"/>
            <a:endParaRPr lang="en-IE" dirty="0"/>
          </a:p>
        </p:txBody>
      </p:sp>
    </p:spTree>
    <p:extLst>
      <p:ext uri="{BB962C8B-B14F-4D97-AF65-F5344CB8AC3E}">
        <p14:creationId xmlns:p14="http://schemas.microsoft.com/office/powerpoint/2010/main" val="477954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IE" sz="3400" b="1" dirty="0"/>
              <a:t>EU Thresholds </a:t>
            </a:r>
            <a:br>
              <a:rPr lang="en-IE" sz="3400" b="1" dirty="0"/>
            </a:br>
            <a:r>
              <a:rPr lang="en-IE" sz="3400" b="1" dirty="0"/>
              <a:t>Advertise in OJEU</a:t>
            </a:r>
          </a:p>
        </p:txBody>
      </p:sp>
      <p:sp>
        <p:nvSpPr>
          <p:cNvPr id="10242" name="Rectangle 2"/>
          <p:cNvSpPr>
            <a:spLocks noGrp="1" noChangeArrowheads="1"/>
          </p:cNvSpPr>
          <p:nvPr>
            <p:ph sz="quarter" idx="1"/>
          </p:nvPr>
        </p:nvSpPr>
        <p:spPr>
          <a:xfrm>
            <a:off x="179388" y="1857375"/>
            <a:ext cx="8964612" cy="4824413"/>
          </a:xfrm>
        </p:spPr>
        <p:txBody>
          <a:bodyPr/>
          <a:lstStyle/>
          <a:p>
            <a:pPr marL="0" indent="0" eaLnBrk="1" hangingPunct="1">
              <a:lnSpc>
                <a:spcPct val="80000"/>
              </a:lnSpc>
              <a:buClr>
                <a:schemeClr val="accent2">
                  <a:lumMod val="50000"/>
                </a:schemeClr>
              </a:buClr>
              <a:buNone/>
              <a:defRPr/>
            </a:pPr>
            <a:endParaRPr lang="en-GB" sz="3200" dirty="0">
              <a:ea typeface="+mn-ea"/>
              <a:cs typeface="+mn-cs"/>
            </a:endParaRPr>
          </a:p>
          <a:p>
            <a:pPr marL="0" indent="0" eaLnBrk="1" hangingPunct="1">
              <a:lnSpc>
                <a:spcPct val="80000"/>
              </a:lnSpc>
              <a:buClr>
                <a:schemeClr val="accent2">
                  <a:lumMod val="50000"/>
                </a:schemeClr>
              </a:buClr>
              <a:buNone/>
              <a:defRPr/>
            </a:pPr>
            <a:endParaRPr lang="en-GB" sz="3200" dirty="0">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4113893062"/>
              </p:ext>
            </p:extLst>
          </p:nvPr>
        </p:nvGraphicFramePr>
        <p:xfrm>
          <a:off x="755577" y="2276872"/>
          <a:ext cx="7200799" cy="3765829"/>
        </p:xfrm>
        <a:graphic>
          <a:graphicData uri="http://schemas.openxmlformats.org/drawingml/2006/table">
            <a:tbl>
              <a:tblPr firstRow="1" bandRow="1">
                <a:tableStyleId>{5C22544A-7EE6-4342-B048-85BDC9FD1C3A}</a:tableStyleId>
              </a:tblPr>
              <a:tblGrid>
                <a:gridCol w="2551507">
                  <a:extLst>
                    <a:ext uri="{9D8B030D-6E8A-4147-A177-3AD203B41FA5}">
                      <a16:colId xmlns:a16="http://schemas.microsoft.com/office/drawing/2014/main" val="20000"/>
                    </a:ext>
                  </a:extLst>
                </a:gridCol>
                <a:gridCol w="1739662">
                  <a:extLst>
                    <a:ext uri="{9D8B030D-6E8A-4147-A177-3AD203B41FA5}">
                      <a16:colId xmlns:a16="http://schemas.microsoft.com/office/drawing/2014/main" val="20001"/>
                    </a:ext>
                  </a:extLst>
                </a:gridCol>
                <a:gridCol w="2909630">
                  <a:extLst>
                    <a:ext uri="{9D8B030D-6E8A-4147-A177-3AD203B41FA5}">
                      <a16:colId xmlns:a16="http://schemas.microsoft.com/office/drawing/2014/main" val="20002"/>
                    </a:ext>
                  </a:extLst>
                </a:gridCol>
              </a:tblGrid>
              <a:tr h="883735">
                <a:tc>
                  <a:txBody>
                    <a:bodyPr/>
                    <a:lstStyle/>
                    <a:p>
                      <a:pPr algn="ctr"/>
                      <a:r>
                        <a:rPr lang="en-IE" sz="3200" dirty="0"/>
                        <a:t>Public Body</a:t>
                      </a:r>
                    </a:p>
                  </a:txBody>
                  <a:tcPr/>
                </a:tc>
                <a:tc>
                  <a:txBody>
                    <a:bodyPr/>
                    <a:lstStyle/>
                    <a:p>
                      <a:pPr algn="ctr"/>
                      <a:r>
                        <a:rPr lang="en-IE" sz="3200" dirty="0"/>
                        <a:t>Works</a:t>
                      </a:r>
                    </a:p>
                  </a:txBody>
                  <a:tcPr/>
                </a:tc>
                <a:tc>
                  <a:txBody>
                    <a:bodyPr/>
                    <a:lstStyle/>
                    <a:p>
                      <a:pPr algn="ctr"/>
                      <a:r>
                        <a:rPr lang="en-IE" sz="3200" dirty="0"/>
                        <a:t>Supplies Services</a:t>
                      </a:r>
                    </a:p>
                  </a:txBody>
                  <a:tcPr/>
                </a:tc>
                <a:extLst>
                  <a:ext uri="{0D108BD9-81ED-4DB2-BD59-A6C34878D82A}">
                    <a16:rowId xmlns:a16="http://schemas.microsoft.com/office/drawing/2014/main" val="10000"/>
                  </a:ext>
                </a:extLst>
              </a:tr>
              <a:tr h="687349">
                <a:tc>
                  <a:txBody>
                    <a:bodyPr/>
                    <a:lstStyle/>
                    <a:p>
                      <a:r>
                        <a:rPr lang="en-IE" sz="2400" dirty="0"/>
                        <a:t>Central Government</a:t>
                      </a:r>
                    </a:p>
                  </a:txBody>
                  <a:tcPr/>
                </a:tc>
                <a:tc>
                  <a:txBody>
                    <a:bodyPr/>
                    <a:lstStyle/>
                    <a:p>
                      <a:pPr algn="ctr"/>
                      <a:r>
                        <a:rPr lang="en-IE" sz="2400" dirty="0"/>
                        <a:t>€5,548,000</a:t>
                      </a:r>
                    </a:p>
                  </a:txBody>
                  <a:tcPr/>
                </a:tc>
                <a:tc>
                  <a:txBody>
                    <a:bodyPr/>
                    <a:lstStyle/>
                    <a:p>
                      <a:pPr algn="ctr"/>
                      <a:r>
                        <a:rPr lang="en-IE" sz="2400" dirty="0"/>
                        <a:t>€144,000</a:t>
                      </a:r>
                    </a:p>
                  </a:txBody>
                  <a:tcPr/>
                </a:tc>
                <a:extLst>
                  <a:ext uri="{0D108BD9-81ED-4DB2-BD59-A6C34878D82A}">
                    <a16:rowId xmlns:a16="http://schemas.microsoft.com/office/drawing/2014/main" val="10001"/>
                  </a:ext>
                </a:extLst>
              </a:tr>
              <a:tr h="981927">
                <a:tc>
                  <a:txBody>
                    <a:bodyPr/>
                    <a:lstStyle/>
                    <a:p>
                      <a:r>
                        <a:rPr lang="en-IE" sz="2400" dirty="0"/>
                        <a:t>Non-Central Government (incl. local authorities)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400" dirty="0"/>
                        <a:t>€5,548,000</a:t>
                      </a:r>
                    </a:p>
                    <a:p>
                      <a:pPr algn="ctr"/>
                      <a:endParaRPr lang="en-IE" sz="2400" dirty="0"/>
                    </a:p>
                  </a:txBody>
                  <a:tcPr/>
                </a:tc>
                <a:tc>
                  <a:txBody>
                    <a:bodyPr/>
                    <a:lstStyle/>
                    <a:p>
                      <a:pPr algn="ctr"/>
                      <a:r>
                        <a:rPr lang="en-IE" sz="2400" dirty="0"/>
                        <a:t>€221,000</a:t>
                      </a:r>
                    </a:p>
                  </a:txBody>
                  <a:tcPr/>
                </a:tc>
                <a:extLst>
                  <a:ext uri="{0D108BD9-81ED-4DB2-BD59-A6C34878D82A}">
                    <a16:rowId xmlns:a16="http://schemas.microsoft.com/office/drawing/2014/main" val="10002"/>
                  </a:ext>
                </a:extLst>
              </a:tr>
              <a:tr h="687349">
                <a:tc>
                  <a:txBody>
                    <a:bodyPr/>
                    <a:lstStyle/>
                    <a:p>
                      <a:r>
                        <a:rPr lang="en-IE" sz="2400" dirty="0"/>
                        <a:t>Utilities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2400" dirty="0"/>
                        <a:t>€5,548,000</a:t>
                      </a:r>
                    </a:p>
                  </a:txBody>
                  <a:tcPr/>
                </a:tc>
                <a:tc>
                  <a:txBody>
                    <a:bodyPr/>
                    <a:lstStyle/>
                    <a:p>
                      <a:pPr algn="ctr"/>
                      <a:r>
                        <a:rPr lang="en-IE" sz="2400" dirty="0"/>
                        <a:t>€443,000</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12627887"/>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IE" dirty="0"/>
              <a:t>What is a Framework?</a:t>
            </a:r>
          </a:p>
        </p:txBody>
      </p:sp>
      <p:sp>
        <p:nvSpPr>
          <p:cNvPr id="10242" name="Rectangle 2"/>
          <p:cNvSpPr>
            <a:spLocks noGrp="1" noChangeArrowheads="1"/>
          </p:cNvSpPr>
          <p:nvPr>
            <p:ph sz="quarter" idx="1"/>
          </p:nvPr>
        </p:nvSpPr>
        <p:spPr>
          <a:xfrm>
            <a:off x="179388" y="1857375"/>
            <a:ext cx="8964612" cy="4824413"/>
          </a:xfrm>
        </p:spPr>
        <p:txBody>
          <a:bodyPr>
            <a:normAutofit lnSpcReduction="10000"/>
          </a:bodyPr>
          <a:lstStyle/>
          <a:p>
            <a:pPr>
              <a:lnSpc>
                <a:spcPct val="150000"/>
              </a:lnSpc>
              <a:defRPr/>
            </a:pPr>
            <a:r>
              <a:rPr lang="en-GB" sz="3200" dirty="0"/>
              <a:t>An arrangement with suppliers</a:t>
            </a:r>
          </a:p>
          <a:p>
            <a:pPr>
              <a:lnSpc>
                <a:spcPct val="150000"/>
              </a:lnSpc>
              <a:defRPr/>
            </a:pPr>
            <a:r>
              <a:rPr lang="en-GB" sz="3200" dirty="0"/>
              <a:t>Supply goods, services and works</a:t>
            </a:r>
          </a:p>
          <a:p>
            <a:pPr>
              <a:lnSpc>
                <a:spcPct val="150000"/>
              </a:lnSpc>
              <a:defRPr/>
            </a:pPr>
            <a:r>
              <a:rPr lang="en-GB" sz="3200" dirty="0"/>
              <a:t>Agreed conditions</a:t>
            </a:r>
          </a:p>
          <a:p>
            <a:pPr>
              <a:lnSpc>
                <a:spcPct val="150000"/>
              </a:lnSpc>
              <a:defRPr/>
            </a:pPr>
            <a:r>
              <a:rPr lang="en-GB" sz="3200" dirty="0"/>
              <a:t>Specified period of time – max. 4 years</a:t>
            </a:r>
          </a:p>
          <a:p>
            <a:pPr>
              <a:lnSpc>
                <a:spcPct val="150000"/>
              </a:lnSpc>
              <a:defRPr/>
            </a:pPr>
            <a:r>
              <a:rPr lang="en-GB" sz="3200" dirty="0"/>
              <a:t>Single supplier framework </a:t>
            </a:r>
          </a:p>
          <a:p>
            <a:pPr>
              <a:lnSpc>
                <a:spcPct val="150000"/>
              </a:lnSpc>
              <a:defRPr/>
            </a:pPr>
            <a:r>
              <a:rPr lang="en-GB" sz="3200" dirty="0"/>
              <a:t>Multiple supplier framework</a:t>
            </a:r>
          </a:p>
          <a:p>
            <a:pPr>
              <a:lnSpc>
                <a:spcPct val="80000"/>
              </a:lnSpc>
              <a:defRPr/>
            </a:pPr>
            <a:endParaRPr lang="en-GB" dirty="0">
              <a:solidFill>
                <a:schemeClr val="tx2"/>
              </a:solidFill>
            </a:endParaRPr>
          </a:p>
          <a:p>
            <a:pPr>
              <a:lnSpc>
                <a:spcPct val="80000"/>
              </a:lnSpc>
              <a:defRPr/>
            </a:pPr>
            <a:endParaRPr lang="en-GB" dirty="0"/>
          </a:p>
          <a:p>
            <a:pPr>
              <a:lnSpc>
                <a:spcPct val="80000"/>
              </a:lnSpc>
              <a:defRPr/>
            </a:pPr>
            <a:endParaRPr lang="en-GB" sz="2800" dirty="0"/>
          </a:p>
        </p:txBody>
      </p:sp>
    </p:spTree>
    <p:extLst>
      <p:ext uri="{BB962C8B-B14F-4D97-AF65-F5344CB8AC3E}">
        <p14:creationId xmlns:p14="http://schemas.microsoft.com/office/powerpoint/2010/main" val="658405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sz="quarter" idx="1"/>
          </p:nvPr>
        </p:nvSpPr>
        <p:spPr>
          <a:xfrm>
            <a:off x="179388" y="1857375"/>
            <a:ext cx="8964612" cy="4824413"/>
          </a:xfrm>
        </p:spPr>
        <p:txBody>
          <a:bodyPr>
            <a:normAutofit fontScale="92500" lnSpcReduction="20000"/>
          </a:bodyPr>
          <a:lstStyle/>
          <a:p>
            <a:pPr eaLnBrk="1" hangingPunct="1">
              <a:lnSpc>
                <a:spcPct val="80000"/>
              </a:lnSpc>
              <a:buClr>
                <a:schemeClr val="accent2">
                  <a:lumMod val="50000"/>
                </a:schemeClr>
              </a:buClr>
              <a:buFont typeface="Wingdings" pitchFamily="2" charset="2"/>
              <a:buChar char="q"/>
              <a:defRPr/>
            </a:pPr>
            <a:r>
              <a:rPr lang="en-GB" sz="3500" dirty="0"/>
              <a:t>Open </a:t>
            </a:r>
            <a:endParaRPr lang="en-GB" dirty="0"/>
          </a:p>
          <a:p>
            <a:pPr lvl="1" eaLnBrk="1" hangingPunct="1">
              <a:lnSpc>
                <a:spcPct val="80000"/>
              </a:lnSpc>
              <a:buClr>
                <a:schemeClr val="accent2">
                  <a:lumMod val="50000"/>
                </a:schemeClr>
              </a:buClr>
              <a:buFont typeface="Wingdings" pitchFamily="2" charset="2"/>
              <a:buChar char="q"/>
              <a:defRPr/>
            </a:pPr>
            <a:r>
              <a:rPr lang="en-GB" dirty="0"/>
              <a:t>Single stage procedure</a:t>
            </a:r>
          </a:p>
          <a:p>
            <a:pPr eaLnBrk="1" hangingPunct="1">
              <a:lnSpc>
                <a:spcPct val="80000"/>
              </a:lnSpc>
              <a:buClr>
                <a:schemeClr val="accent2">
                  <a:lumMod val="50000"/>
                </a:schemeClr>
              </a:buClr>
              <a:buFont typeface="Wingdings" pitchFamily="2" charset="2"/>
              <a:buChar char="q"/>
              <a:defRPr/>
            </a:pPr>
            <a:endParaRPr lang="en-GB" dirty="0"/>
          </a:p>
          <a:p>
            <a:pPr eaLnBrk="1" hangingPunct="1">
              <a:lnSpc>
                <a:spcPct val="80000"/>
              </a:lnSpc>
              <a:buClr>
                <a:schemeClr val="accent2">
                  <a:lumMod val="50000"/>
                </a:schemeClr>
              </a:buClr>
              <a:buFont typeface="Wingdings" pitchFamily="2" charset="2"/>
              <a:buChar char="q"/>
              <a:defRPr/>
            </a:pPr>
            <a:r>
              <a:rPr lang="en-GB" sz="3500" dirty="0"/>
              <a:t>Restricted</a:t>
            </a:r>
          </a:p>
          <a:p>
            <a:pPr lvl="1" eaLnBrk="1" hangingPunct="1">
              <a:lnSpc>
                <a:spcPct val="80000"/>
              </a:lnSpc>
              <a:buClr>
                <a:schemeClr val="accent2">
                  <a:lumMod val="50000"/>
                </a:schemeClr>
              </a:buClr>
              <a:buFont typeface="Wingdings" pitchFamily="2" charset="2"/>
              <a:buChar char="q"/>
              <a:defRPr/>
            </a:pPr>
            <a:r>
              <a:rPr lang="en-GB" dirty="0"/>
              <a:t>Two stage process</a:t>
            </a:r>
          </a:p>
          <a:p>
            <a:pPr lvl="1" eaLnBrk="1" hangingPunct="1">
              <a:lnSpc>
                <a:spcPct val="80000"/>
              </a:lnSpc>
              <a:buClr>
                <a:schemeClr val="accent2">
                  <a:lumMod val="50000"/>
                </a:schemeClr>
              </a:buClr>
              <a:buFont typeface="Wingdings" pitchFamily="2" charset="2"/>
              <a:buChar char="q"/>
              <a:defRPr/>
            </a:pPr>
            <a:r>
              <a:rPr lang="en-GB" dirty="0"/>
              <a:t>Those who meet minimum requirements invited to tender.</a:t>
            </a:r>
          </a:p>
          <a:p>
            <a:pPr lvl="1" eaLnBrk="1" hangingPunct="1">
              <a:lnSpc>
                <a:spcPct val="80000"/>
              </a:lnSpc>
              <a:buClr>
                <a:schemeClr val="accent2">
                  <a:lumMod val="50000"/>
                </a:schemeClr>
              </a:buClr>
              <a:buFont typeface="Wingdings" pitchFamily="2" charset="2"/>
              <a:buChar char="q"/>
              <a:defRPr/>
            </a:pPr>
            <a:r>
              <a:rPr lang="en-GB" dirty="0"/>
              <a:t>Minimum Number Invited to Tender (5)</a:t>
            </a:r>
          </a:p>
          <a:p>
            <a:pPr lvl="1" eaLnBrk="1" hangingPunct="1">
              <a:lnSpc>
                <a:spcPct val="80000"/>
              </a:lnSpc>
              <a:buClr>
                <a:schemeClr val="accent2">
                  <a:lumMod val="50000"/>
                </a:schemeClr>
              </a:buClr>
              <a:buFont typeface="Wingdings" pitchFamily="2" charset="2"/>
              <a:buChar char="q"/>
              <a:defRPr/>
            </a:pPr>
            <a:endParaRPr lang="en-GB" sz="2900" dirty="0"/>
          </a:p>
          <a:p>
            <a:pPr eaLnBrk="1" hangingPunct="1">
              <a:lnSpc>
                <a:spcPct val="80000"/>
              </a:lnSpc>
              <a:buClr>
                <a:schemeClr val="accent2">
                  <a:lumMod val="50000"/>
                </a:schemeClr>
              </a:buClr>
              <a:buFont typeface="Wingdings" pitchFamily="2" charset="2"/>
              <a:buChar char="q"/>
              <a:defRPr/>
            </a:pPr>
            <a:r>
              <a:rPr lang="en-GB" sz="3500" dirty="0"/>
              <a:t>Competitive Dialogue – Very Rare</a:t>
            </a:r>
          </a:p>
          <a:p>
            <a:pPr lvl="1" eaLnBrk="1" hangingPunct="1">
              <a:lnSpc>
                <a:spcPct val="80000"/>
              </a:lnSpc>
              <a:buClr>
                <a:schemeClr val="accent2">
                  <a:lumMod val="50000"/>
                </a:schemeClr>
              </a:buClr>
              <a:buFont typeface="Wingdings" pitchFamily="2" charset="2"/>
              <a:buChar char="q"/>
              <a:defRPr/>
            </a:pPr>
            <a:r>
              <a:rPr lang="en-GB" dirty="0"/>
              <a:t>Very complex requirements/specialist</a:t>
            </a:r>
          </a:p>
          <a:p>
            <a:pPr lvl="1" eaLnBrk="1" hangingPunct="1">
              <a:lnSpc>
                <a:spcPct val="80000"/>
              </a:lnSpc>
              <a:buClr>
                <a:schemeClr val="accent2">
                  <a:lumMod val="50000"/>
                </a:schemeClr>
              </a:buClr>
              <a:buFont typeface="Wingdings" pitchFamily="2" charset="2"/>
              <a:buChar char="q"/>
              <a:defRPr/>
            </a:pPr>
            <a:r>
              <a:rPr lang="en-GB" dirty="0"/>
              <a:t>Provides more flexibility in the process</a:t>
            </a:r>
          </a:p>
          <a:p>
            <a:pPr eaLnBrk="1" hangingPunct="1">
              <a:lnSpc>
                <a:spcPct val="80000"/>
              </a:lnSpc>
              <a:buClr>
                <a:schemeClr val="accent2">
                  <a:lumMod val="50000"/>
                </a:schemeClr>
              </a:buClr>
              <a:buNone/>
              <a:defRPr/>
            </a:pPr>
            <a:endParaRPr lang="en-GB" dirty="0"/>
          </a:p>
          <a:p>
            <a:pPr eaLnBrk="1" hangingPunct="1">
              <a:lnSpc>
                <a:spcPct val="80000"/>
              </a:lnSpc>
              <a:buClr>
                <a:schemeClr val="accent2">
                  <a:lumMod val="50000"/>
                </a:schemeClr>
              </a:buClr>
              <a:buFont typeface="Wingdings" pitchFamily="2" charset="2"/>
              <a:buChar char="q"/>
              <a:defRPr/>
            </a:pPr>
            <a:r>
              <a:rPr lang="en-GB" sz="3500" dirty="0"/>
              <a:t>Negotiated – Very Rare</a:t>
            </a:r>
          </a:p>
          <a:p>
            <a:pPr lvl="1" eaLnBrk="1" hangingPunct="1">
              <a:lnSpc>
                <a:spcPct val="80000"/>
              </a:lnSpc>
              <a:buClr>
                <a:schemeClr val="accent2">
                  <a:lumMod val="50000"/>
                </a:schemeClr>
              </a:buClr>
              <a:buFont typeface="Wingdings" pitchFamily="2" charset="2"/>
              <a:buChar char="q"/>
              <a:defRPr/>
            </a:pPr>
            <a:r>
              <a:rPr lang="en-GB" dirty="0"/>
              <a:t>RFT issued and responses form basis of negotiation</a:t>
            </a:r>
          </a:p>
          <a:p>
            <a:pPr lvl="1" eaLnBrk="1" hangingPunct="1">
              <a:lnSpc>
                <a:spcPct val="80000"/>
              </a:lnSpc>
              <a:buClr>
                <a:schemeClr val="accent2">
                  <a:lumMod val="50000"/>
                </a:schemeClr>
              </a:buClr>
              <a:buFont typeface="Wingdings" pitchFamily="2" charset="2"/>
              <a:buNone/>
              <a:defRPr/>
            </a:pPr>
            <a:endParaRPr lang="en-GB" sz="1900" b="1" dirty="0">
              <a:solidFill>
                <a:schemeClr val="tx2"/>
              </a:solidFill>
            </a:endParaRPr>
          </a:p>
          <a:p>
            <a:pPr lvl="1" eaLnBrk="1" hangingPunct="1">
              <a:lnSpc>
                <a:spcPct val="80000"/>
              </a:lnSpc>
              <a:buClr>
                <a:schemeClr val="accent2">
                  <a:lumMod val="50000"/>
                </a:schemeClr>
              </a:buClr>
              <a:buFont typeface="Wingdings" pitchFamily="2" charset="2"/>
              <a:buChar char="q"/>
              <a:defRPr/>
            </a:pPr>
            <a:endParaRPr lang="en-GB" sz="2000" b="1" dirty="0">
              <a:solidFill>
                <a:schemeClr val="tx2"/>
              </a:solidFill>
            </a:endParaRPr>
          </a:p>
        </p:txBody>
      </p:sp>
      <p:sp>
        <p:nvSpPr>
          <p:cNvPr id="9219" name="Text Box 3"/>
          <p:cNvSpPr txBox="1">
            <a:spLocks noChangeArrowheads="1"/>
          </p:cNvSpPr>
          <p:nvPr/>
        </p:nvSpPr>
        <p:spPr bwMode="auto">
          <a:xfrm>
            <a:off x="611560" y="332656"/>
            <a:ext cx="6840538" cy="769441"/>
          </a:xfrm>
          <a:prstGeom prst="rect">
            <a:avLst/>
          </a:prstGeom>
          <a:noFill/>
          <a:ln w="9525">
            <a:noFill/>
            <a:miter lim="800000"/>
            <a:headEnd/>
            <a:tailEnd/>
          </a:ln>
        </p:spPr>
        <p:txBody>
          <a:bodyPr>
            <a:spAutoFit/>
          </a:bodyPr>
          <a:lstStyle/>
          <a:p>
            <a:r>
              <a:rPr lang="en-IE" sz="4400" dirty="0">
                <a:solidFill>
                  <a:schemeClr val="tx2"/>
                </a:solidFill>
                <a:latin typeface="+mj-lt"/>
                <a:ea typeface="+mj-ea"/>
                <a:cs typeface="+mj-cs"/>
              </a:rPr>
              <a:t>Tendering Procedures</a:t>
            </a:r>
            <a:endParaRPr lang="en-GB" sz="4400" dirty="0">
              <a:solidFill>
                <a:schemeClr val="tx2"/>
              </a:solidFill>
              <a:latin typeface="+mj-lt"/>
              <a:ea typeface="+mj-ea"/>
              <a:cs typeface="+mj-cs"/>
            </a:endParaRPr>
          </a:p>
        </p:txBody>
      </p:sp>
    </p:spTree>
    <p:extLst>
      <p:ext uri="{BB962C8B-B14F-4D97-AF65-F5344CB8AC3E}">
        <p14:creationId xmlns:p14="http://schemas.microsoft.com/office/powerpoint/2010/main" val="3895768930"/>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normAutofit/>
          </a:bodyPr>
          <a:lstStyle/>
          <a:p>
            <a:pPr eaLnBrk="1" hangingPunct="1"/>
            <a:r>
              <a:rPr lang="en-IE" sz="4000" b="1" dirty="0">
                <a:solidFill>
                  <a:schemeClr val="accent2">
                    <a:lumMod val="75000"/>
                  </a:schemeClr>
                </a:solidFill>
              </a:rPr>
              <a:t>Where are tenders advertised?</a:t>
            </a:r>
            <a:endParaRPr lang="en-GB" sz="4800" b="1" u="sng" dirty="0">
              <a:solidFill>
                <a:schemeClr val="accent2">
                  <a:lumMod val="75000"/>
                </a:schemeClr>
              </a:solidFill>
            </a:endParaRPr>
          </a:p>
        </p:txBody>
      </p:sp>
      <p:sp>
        <p:nvSpPr>
          <p:cNvPr id="2" name="Subtitle 1"/>
          <p:cNvSpPr>
            <a:spLocks noGrp="1"/>
          </p:cNvSpPr>
          <p:nvPr>
            <p:ph type="subTitle" idx="1"/>
          </p:nvPr>
        </p:nvSpPr>
        <p:spPr/>
        <p:txBody>
          <a:bodyPr/>
          <a:lstStyle/>
          <a:p>
            <a:endParaRPr lang="en-IE"/>
          </a:p>
        </p:txBody>
      </p:sp>
    </p:spTree>
    <p:extLst>
      <p:ext uri="{BB962C8B-B14F-4D97-AF65-F5344CB8AC3E}">
        <p14:creationId xmlns:p14="http://schemas.microsoft.com/office/powerpoint/2010/main" val="105694531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dirty="0"/>
              <a:t>Where are tenders advertised?</a:t>
            </a:r>
          </a:p>
        </p:txBody>
      </p:sp>
      <p:sp>
        <p:nvSpPr>
          <p:cNvPr id="6" name="Content Placeholder 5"/>
          <p:cNvSpPr>
            <a:spLocks noGrp="1"/>
          </p:cNvSpPr>
          <p:nvPr>
            <p:ph sz="quarter" idx="1"/>
          </p:nvPr>
        </p:nvSpPr>
        <p:spPr>
          <a:xfrm>
            <a:off x="949325" y="1981200"/>
            <a:ext cx="7661275" cy="4544144"/>
          </a:xfrm>
        </p:spPr>
        <p:txBody>
          <a:bodyPr/>
          <a:lstStyle/>
          <a:p>
            <a:r>
              <a:rPr lang="en-IE" sz="3200" dirty="0">
                <a:solidFill>
                  <a:schemeClr val="tx2"/>
                </a:solidFill>
              </a:rPr>
              <a:t>www.etenders.gov.ie</a:t>
            </a:r>
          </a:p>
          <a:p>
            <a:endParaRPr lang="en-IE" dirty="0"/>
          </a:p>
        </p:txBody>
      </p:sp>
      <p:pic>
        <p:nvPicPr>
          <p:cNvPr id="8" name="Picture 7"/>
          <p:cNvPicPr/>
          <p:nvPr/>
        </p:nvPicPr>
        <p:blipFill rotWithShape="1">
          <a:blip r:embed="rId3"/>
          <a:srcRect l="12973" t="7396" r="14509" b="5326"/>
          <a:stretch/>
        </p:blipFill>
        <p:spPr bwMode="auto">
          <a:xfrm>
            <a:off x="1547664" y="2924944"/>
            <a:ext cx="5760640" cy="3312368"/>
          </a:xfrm>
          <a:prstGeom prst="rect">
            <a:avLst/>
          </a:prstGeom>
          <a:ln>
            <a:solidFill>
              <a:schemeClr val="accent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95102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normAutofit/>
          </a:bodyPr>
          <a:lstStyle/>
          <a:p>
            <a:pPr eaLnBrk="1" hangingPunct="1"/>
            <a:r>
              <a:rPr lang="en-IE" sz="4000" b="1" dirty="0">
                <a:solidFill>
                  <a:schemeClr val="accent2">
                    <a:lumMod val="75000"/>
                  </a:schemeClr>
                </a:solidFill>
              </a:rPr>
              <a:t>The Process – Should You Tender?</a:t>
            </a:r>
            <a:endParaRPr lang="en-GB" sz="4800" b="1" u="sng" dirty="0">
              <a:solidFill>
                <a:schemeClr val="accent2">
                  <a:lumMod val="75000"/>
                </a:schemeClr>
              </a:solidFill>
            </a:endParaRPr>
          </a:p>
        </p:txBody>
      </p:sp>
      <p:sp>
        <p:nvSpPr>
          <p:cNvPr id="2" name="Subtitle 1"/>
          <p:cNvSpPr>
            <a:spLocks noGrp="1"/>
          </p:cNvSpPr>
          <p:nvPr>
            <p:ph type="subTitle" idx="1"/>
          </p:nvPr>
        </p:nvSpPr>
        <p:spPr/>
        <p:txBody>
          <a:bodyPr/>
          <a:lstStyle/>
          <a:p>
            <a:endParaRPr lang="en-IE"/>
          </a:p>
        </p:txBody>
      </p:sp>
    </p:spTree>
    <p:extLst>
      <p:ext uri="{BB962C8B-B14F-4D97-AF65-F5344CB8AC3E}">
        <p14:creationId xmlns:p14="http://schemas.microsoft.com/office/powerpoint/2010/main" val="10924629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sz="quarter" idx="1"/>
          </p:nvPr>
        </p:nvSpPr>
        <p:spPr>
          <a:xfrm>
            <a:off x="179388" y="1714488"/>
            <a:ext cx="8964612" cy="4824413"/>
          </a:xfrm>
        </p:spPr>
        <p:txBody>
          <a:bodyPr>
            <a:normAutofit/>
          </a:bodyPr>
          <a:lstStyle/>
          <a:p>
            <a:pPr eaLnBrk="1" hangingPunct="1">
              <a:buClr>
                <a:schemeClr val="accent2">
                  <a:lumMod val="50000"/>
                </a:schemeClr>
              </a:buClr>
              <a:buFont typeface="+mj-lt"/>
              <a:buAutoNum type="arabicPeriod"/>
              <a:defRPr/>
            </a:pPr>
            <a:endParaRPr lang="en-IE" sz="1000" b="1" dirty="0">
              <a:solidFill>
                <a:schemeClr val="tx2"/>
              </a:solidFill>
            </a:endParaRPr>
          </a:p>
          <a:p>
            <a:pPr marL="457200" indent="-457200" eaLnBrk="1" hangingPunct="1">
              <a:buClr>
                <a:schemeClr val="accent2">
                  <a:lumMod val="50000"/>
                </a:schemeClr>
              </a:buClr>
              <a:buFont typeface="+mj-lt"/>
              <a:buAutoNum type="arabicPeriod"/>
              <a:defRPr/>
            </a:pPr>
            <a:r>
              <a:rPr lang="en-IE" sz="3200" dirty="0">
                <a:solidFill>
                  <a:schemeClr val="tx2"/>
                </a:solidFill>
              </a:rPr>
              <a:t>Read the request for tender carefully</a:t>
            </a:r>
          </a:p>
          <a:p>
            <a:pPr marL="457200" indent="-457200" eaLnBrk="1" hangingPunct="1">
              <a:buClr>
                <a:schemeClr val="accent2">
                  <a:lumMod val="50000"/>
                </a:schemeClr>
              </a:buClr>
              <a:buFont typeface="+mj-lt"/>
              <a:buAutoNum type="arabicPeriod"/>
              <a:defRPr/>
            </a:pPr>
            <a:r>
              <a:rPr lang="en-IE" sz="3200" dirty="0">
                <a:solidFill>
                  <a:schemeClr val="tx2"/>
                </a:solidFill>
              </a:rPr>
              <a:t>Decide if the tender is suitable for your company</a:t>
            </a:r>
          </a:p>
          <a:p>
            <a:pPr marL="457200" indent="-457200" eaLnBrk="1" hangingPunct="1">
              <a:buClr>
                <a:schemeClr val="accent2">
                  <a:lumMod val="50000"/>
                </a:schemeClr>
              </a:buClr>
              <a:buFont typeface="+mj-lt"/>
              <a:buAutoNum type="arabicPeriod"/>
              <a:defRPr/>
            </a:pPr>
            <a:r>
              <a:rPr lang="en-IE" sz="3200" dirty="0">
                <a:solidFill>
                  <a:schemeClr val="tx2"/>
                </a:solidFill>
              </a:rPr>
              <a:t>Answer all the questions </a:t>
            </a:r>
          </a:p>
          <a:p>
            <a:pPr marL="457200" indent="-457200" eaLnBrk="1" hangingPunct="1">
              <a:buClr>
                <a:schemeClr val="accent2">
                  <a:lumMod val="50000"/>
                </a:schemeClr>
              </a:buClr>
              <a:buFont typeface="+mj-lt"/>
              <a:buAutoNum type="arabicPeriod"/>
              <a:defRPr/>
            </a:pPr>
            <a:r>
              <a:rPr lang="en-IE" sz="3200" dirty="0">
                <a:solidFill>
                  <a:schemeClr val="tx2"/>
                </a:solidFill>
              </a:rPr>
              <a:t>Pay attention to the weightings attached to the selection &amp; award criteria</a:t>
            </a:r>
          </a:p>
          <a:p>
            <a:pPr marL="457200" indent="-457200" eaLnBrk="1" hangingPunct="1">
              <a:buClr>
                <a:schemeClr val="accent2">
                  <a:lumMod val="50000"/>
                </a:schemeClr>
              </a:buClr>
              <a:buFont typeface="+mj-lt"/>
              <a:buAutoNum type="arabicPeriod"/>
              <a:defRPr/>
            </a:pPr>
            <a:r>
              <a:rPr lang="en-IE" sz="3200" dirty="0">
                <a:solidFill>
                  <a:schemeClr val="tx2"/>
                </a:solidFill>
              </a:rPr>
              <a:t>Include all the required documentation</a:t>
            </a:r>
          </a:p>
          <a:p>
            <a:pPr marL="457200" indent="-457200" eaLnBrk="1" hangingPunct="1">
              <a:buClr>
                <a:schemeClr val="accent2">
                  <a:lumMod val="50000"/>
                </a:schemeClr>
              </a:buClr>
              <a:buFont typeface="+mj-lt"/>
              <a:buAutoNum type="arabicPeriod"/>
              <a:defRPr/>
            </a:pPr>
            <a:r>
              <a:rPr lang="en-IE" sz="3200" dirty="0">
                <a:solidFill>
                  <a:schemeClr val="tx2"/>
                </a:solidFill>
              </a:rPr>
              <a:t>Submit your application by the closing date </a:t>
            </a:r>
          </a:p>
          <a:p>
            <a:pPr lvl="1" eaLnBrk="1" hangingPunct="1">
              <a:lnSpc>
                <a:spcPct val="80000"/>
              </a:lnSpc>
              <a:buClr>
                <a:schemeClr val="accent2">
                  <a:lumMod val="50000"/>
                </a:schemeClr>
              </a:buClr>
              <a:buFont typeface="Wingdings" pitchFamily="2" charset="2"/>
              <a:buChar char="q"/>
              <a:defRPr/>
            </a:pPr>
            <a:endParaRPr lang="en-IE" sz="2000" b="1" dirty="0">
              <a:solidFill>
                <a:schemeClr val="tx2"/>
              </a:solidFill>
            </a:endParaRPr>
          </a:p>
        </p:txBody>
      </p:sp>
      <p:sp>
        <p:nvSpPr>
          <p:cNvPr id="15363" name="Text Box 3"/>
          <p:cNvSpPr txBox="1">
            <a:spLocks noChangeArrowheads="1"/>
          </p:cNvSpPr>
          <p:nvPr/>
        </p:nvSpPr>
        <p:spPr bwMode="auto">
          <a:xfrm>
            <a:off x="857224" y="765175"/>
            <a:ext cx="7572428" cy="1077218"/>
          </a:xfrm>
          <a:prstGeom prst="rect">
            <a:avLst/>
          </a:prstGeom>
          <a:noFill/>
          <a:ln w="9525">
            <a:noFill/>
            <a:miter lim="800000"/>
            <a:headEnd/>
            <a:tailEnd/>
          </a:ln>
        </p:spPr>
        <p:txBody>
          <a:bodyPr wrap="square">
            <a:spAutoFit/>
          </a:bodyPr>
          <a:lstStyle/>
          <a:p>
            <a:r>
              <a:rPr lang="en-IE" sz="3600" dirty="0">
                <a:solidFill>
                  <a:schemeClr val="tx2"/>
                </a:solidFill>
              </a:rPr>
              <a:t>Tips for Responding to Tenders</a:t>
            </a:r>
            <a:endParaRPr lang="en-GB" sz="3600" dirty="0">
              <a:solidFill>
                <a:schemeClr val="tx2"/>
              </a:solidFill>
            </a:endParaRPr>
          </a:p>
          <a:p>
            <a:endParaRPr lang="en-GB" sz="2800" b="1" dirty="0">
              <a:solidFill>
                <a:schemeClr val="tx2"/>
              </a:solidFill>
            </a:endParaRPr>
          </a:p>
        </p:txBody>
      </p:sp>
    </p:spTree>
    <p:extLst>
      <p:ext uri="{BB962C8B-B14F-4D97-AF65-F5344CB8AC3E}">
        <p14:creationId xmlns:p14="http://schemas.microsoft.com/office/powerpoint/2010/main" val="32172713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Outline	</a:t>
            </a:r>
          </a:p>
        </p:txBody>
      </p:sp>
      <p:sp>
        <p:nvSpPr>
          <p:cNvPr id="3" name="Content Placeholder 2"/>
          <p:cNvSpPr>
            <a:spLocks noGrp="1"/>
          </p:cNvSpPr>
          <p:nvPr>
            <p:ph sz="quarter" idx="1"/>
          </p:nvPr>
        </p:nvSpPr>
        <p:spPr/>
        <p:txBody>
          <a:bodyPr>
            <a:normAutofit/>
          </a:bodyPr>
          <a:lstStyle/>
          <a:p>
            <a:r>
              <a:rPr lang="en-IE" dirty="0"/>
              <a:t>Why work with the public sector? </a:t>
            </a:r>
          </a:p>
          <a:p>
            <a:r>
              <a:rPr lang="en-IE" dirty="0"/>
              <a:t>How is public procurement structured?</a:t>
            </a:r>
          </a:p>
          <a:p>
            <a:r>
              <a:rPr lang="en-IE" dirty="0"/>
              <a:t>What are the thresholds?</a:t>
            </a:r>
          </a:p>
          <a:p>
            <a:r>
              <a:rPr lang="en-IE" dirty="0"/>
              <a:t>Where are tenders advertised?</a:t>
            </a:r>
          </a:p>
          <a:p>
            <a:r>
              <a:rPr lang="en-IE" dirty="0"/>
              <a:t>How are tenders received evaluated?</a:t>
            </a:r>
          </a:p>
          <a:p>
            <a:r>
              <a:rPr lang="en-IE" dirty="0"/>
              <a:t>What supports are available for small businesses?</a:t>
            </a:r>
          </a:p>
        </p:txBody>
      </p:sp>
    </p:spTree>
    <p:extLst>
      <p:ext uri="{BB962C8B-B14F-4D97-AF65-F5344CB8AC3E}">
        <p14:creationId xmlns:p14="http://schemas.microsoft.com/office/powerpoint/2010/main" val="125952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966756" y="709251"/>
            <a:ext cx="6840538" cy="646331"/>
          </a:xfrm>
          <a:prstGeom prst="rect">
            <a:avLst/>
          </a:prstGeom>
          <a:noFill/>
          <a:ln w="9525">
            <a:noFill/>
            <a:miter lim="800000"/>
            <a:headEnd/>
            <a:tailEnd/>
          </a:ln>
        </p:spPr>
        <p:txBody>
          <a:bodyPr>
            <a:spAutoFit/>
          </a:bodyPr>
          <a:lstStyle/>
          <a:p>
            <a:r>
              <a:rPr lang="en-IE" sz="3600" dirty="0">
                <a:solidFill>
                  <a:schemeClr val="tx2"/>
                </a:solidFill>
                <a:latin typeface="+mj-lt"/>
              </a:rPr>
              <a:t>Evaluation Process</a:t>
            </a:r>
            <a:endParaRPr lang="en-GB" sz="3600" dirty="0">
              <a:solidFill>
                <a:schemeClr val="tx2"/>
              </a:solidFill>
              <a:latin typeface="+mj-lt"/>
            </a:endParaRPr>
          </a:p>
        </p:txBody>
      </p:sp>
      <p:pic>
        <p:nvPicPr>
          <p:cNvPr id="17411" name="Picture 2"/>
          <p:cNvPicPr>
            <a:picLocks noChangeAspect="1" noChangeArrowheads="1"/>
          </p:cNvPicPr>
          <p:nvPr/>
        </p:nvPicPr>
        <p:blipFill>
          <a:blip r:embed="rId3">
            <a:duotone>
              <a:schemeClr val="accent1">
                <a:shade val="45000"/>
                <a:satMod val="135000"/>
              </a:schemeClr>
              <a:prstClr val="white"/>
            </a:duotone>
          </a:blip>
          <a:srcRect/>
          <a:stretch>
            <a:fillRect/>
          </a:stretch>
        </p:blipFill>
        <p:spPr bwMode="auto">
          <a:xfrm>
            <a:off x="357188" y="1714500"/>
            <a:ext cx="8396287" cy="4630738"/>
          </a:xfrm>
          <a:prstGeom prst="rect">
            <a:avLst/>
          </a:prstGeom>
          <a:noFill/>
          <a:ln w="9525">
            <a:noFill/>
            <a:round/>
            <a:headEnd/>
            <a:tailEnd/>
          </a:ln>
        </p:spPr>
      </p:pic>
      <p:sp>
        <p:nvSpPr>
          <p:cNvPr id="17413" name="Rectangle 5"/>
          <p:cNvSpPr>
            <a:spLocks noChangeArrowheads="1"/>
          </p:cNvSpPr>
          <p:nvPr/>
        </p:nvSpPr>
        <p:spPr bwMode="auto">
          <a:xfrm>
            <a:off x="2214563" y="3500438"/>
            <a:ext cx="2244725" cy="520700"/>
          </a:xfrm>
          <a:prstGeom prst="rect">
            <a:avLst/>
          </a:prstGeom>
          <a:noFill/>
          <a:ln w="9525">
            <a:no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IE" sz="2800" b="1" dirty="0">
                <a:solidFill>
                  <a:schemeClr val="tx2"/>
                </a:solidFill>
                <a:latin typeface="Calibri" pitchFamily="34" charset="0"/>
              </a:rPr>
              <a:t>Compliance</a:t>
            </a:r>
          </a:p>
        </p:txBody>
      </p:sp>
      <p:sp>
        <p:nvSpPr>
          <p:cNvPr id="17414" name="Rectangle 6"/>
          <p:cNvSpPr>
            <a:spLocks noChangeArrowheads="1"/>
          </p:cNvSpPr>
          <p:nvPr/>
        </p:nvSpPr>
        <p:spPr bwMode="auto">
          <a:xfrm>
            <a:off x="4929188" y="3143250"/>
            <a:ext cx="1660525" cy="509588"/>
          </a:xfrm>
          <a:prstGeom prst="rect">
            <a:avLst/>
          </a:prstGeom>
          <a:noFill/>
          <a:ln w="9525">
            <a:no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IE" sz="2700" b="1" dirty="0">
                <a:solidFill>
                  <a:schemeClr val="tx2"/>
                </a:solidFill>
                <a:latin typeface="Calibri" pitchFamily="34" charset="0"/>
              </a:rPr>
              <a:t>Selection</a:t>
            </a:r>
          </a:p>
        </p:txBody>
      </p:sp>
      <p:sp>
        <p:nvSpPr>
          <p:cNvPr id="17415" name="Rectangle 7"/>
          <p:cNvSpPr>
            <a:spLocks noChangeArrowheads="1"/>
          </p:cNvSpPr>
          <p:nvPr/>
        </p:nvSpPr>
        <p:spPr bwMode="auto">
          <a:xfrm>
            <a:off x="6357938" y="3000375"/>
            <a:ext cx="1223962" cy="495300"/>
          </a:xfrm>
          <a:prstGeom prst="rect">
            <a:avLst/>
          </a:prstGeom>
          <a:noFill/>
          <a:ln w="9525">
            <a:noFill/>
            <a:round/>
            <a:headEnd/>
            <a:tailEnd/>
          </a:ln>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IE" sz="2000" b="1" dirty="0">
                <a:solidFill>
                  <a:schemeClr val="tx2"/>
                </a:solidFill>
                <a:latin typeface="Calibri" pitchFamily="34" charset="0"/>
              </a:rPr>
              <a:t>Award</a:t>
            </a:r>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sz="quarter" idx="1"/>
          </p:nvPr>
        </p:nvSpPr>
        <p:spPr>
          <a:xfrm>
            <a:off x="169651" y="1772816"/>
            <a:ext cx="8964612" cy="4824413"/>
          </a:xfrm>
        </p:spPr>
        <p:txBody>
          <a:bodyPr>
            <a:normAutofit/>
          </a:bodyPr>
          <a:lstStyle/>
          <a:p>
            <a:pPr eaLnBrk="1" hangingPunct="1">
              <a:defRPr/>
            </a:pPr>
            <a:r>
              <a:rPr lang="en-US" sz="3200" dirty="0"/>
              <a:t>Abnormally</a:t>
            </a:r>
            <a:r>
              <a:rPr lang="en-US" sz="3600" dirty="0"/>
              <a:t> l</a:t>
            </a:r>
            <a:r>
              <a:rPr lang="en-US" sz="3200" dirty="0"/>
              <a:t>ow tender</a:t>
            </a:r>
          </a:p>
          <a:p>
            <a:pPr eaLnBrk="1" hangingPunct="1">
              <a:defRPr/>
            </a:pPr>
            <a:r>
              <a:rPr lang="en-US" sz="3200" dirty="0"/>
              <a:t>Clarifications</a:t>
            </a:r>
          </a:p>
          <a:p>
            <a:pPr eaLnBrk="1" hangingPunct="1">
              <a:defRPr/>
            </a:pPr>
            <a:r>
              <a:rPr lang="en-US" sz="3200" dirty="0"/>
              <a:t>Debriefing</a:t>
            </a:r>
          </a:p>
          <a:p>
            <a:pPr eaLnBrk="1" hangingPunct="1">
              <a:defRPr/>
            </a:pPr>
            <a:r>
              <a:rPr lang="en-US" sz="3200" dirty="0"/>
              <a:t>Formula for price</a:t>
            </a:r>
          </a:p>
          <a:p>
            <a:pPr eaLnBrk="1" hangingPunct="1">
              <a:lnSpc>
                <a:spcPct val="80000"/>
              </a:lnSpc>
              <a:defRPr/>
            </a:pPr>
            <a:endParaRPr lang="en-US" sz="1100" b="1" dirty="0">
              <a:solidFill>
                <a:schemeClr val="accent1">
                  <a:lumMod val="75000"/>
                </a:schemeClr>
              </a:solidFill>
            </a:endParaRPr>
          </a:p>
          <a:p>
            <a:pPr marL="0" indent="0" eaLnBrk="1" hangingPunct="1">
              <a:lnSpc>
                <a:spcPct val="80000"/>
              </a:lnSpc>
              <a:buNone/>
              <a:defRPr/>
            </a:pPr>
            <a:r>
              <a:rPr lang="en-US" sz="2800" b="1" dirty="0">
                <a:solidFill>
                  <a:schemeClr val="accent1">
                    <a:lumMod val="75000"/>
                  </a:schemeClr>
                </a:solidFill>
              </a:rPr>
              <a:t>	</a:t>
            </a:r>
            <a:r>
              <a:rPr lang="en-US" sz="2000" b="1" dirty="0">
                <a:solidFill>
                  <a:schemeClr val="accent1">
                    <a:lumMod val="75000"/>
                  </a:schemeClr>
                </a:solidFill>
              </a:rPr>
              <a:t>= </a:t>
            </a:r>
            <a:r>
              <a:rPr lang="en-US" sz="2000" b="1" u="sng" dirty="0">
                <a:solidFill>
                  <a:schemeClr val="accent1">
                    <a:lumMod val="75000"/>
                  </a:schemeClr>
                </a:solidFill>
              </a:rPr>
              <a:t>(Number of marks awarded for price X lowest tendered price)</a:t>
            </a:r>
          </a:p>
          <a:p>
            <a:pPr marL="0" indent="0" algn="ctr" eaLnBrk="1" hangingPunct="1">
              <a:lnSpc>
                <a:spcPct val="80000"/>
              </a:lnSpc>
              <a:buNone/>
              <a:defRPr/>
            </a:pPr>
            <a:r>
              <a:rPr lang="en-US" sz="2000" b="1" dirty="0">
                <a:solidFill>
                  <a:schemeClr val="accent1">
                    <a:lumMod val="75000"/>
                  </a:schemeClr>
                </a:solidFill>
              </a:rPr>
              <a:t>	Actual tender price being evaluated</a:t>
            </a:r>
          </a:p>
          <a:p>
            <a:pPr eaLnBrk="1" hangingPunct="1">
              <a:lnSpc>
                <a:spcPct val="80000"/>
              </a:lnSpc>
              <a:defRPr/>
            </a:pPr>
            <a:endParaRPr lang="en-US" sz="1100" b="1" dirty="0">
              <a:solidFill>
                <a:schemeClr val="tx2"/>
              </a:solidFill>
            </a:endParaRPr>
          </a:p>
          <a:p>
            <a:pPr>
              <a:lnSpc>
                <a:spcPct val="90000"/>
              </a:lnSpc>
              <a:defRPr/>
            </a:pPr>
            <a:r>
              <a:rPr lang="en-US" sz="3200" dirty="0"/>
              <a:t>Lowest tendered price will receive full marks</a:t>
            </a:r>
          </a:p>
          <a:p>
            <a:pPr>
              <a:lnSpc>
                <a:spcPct val="90000"/>
              </a:lnSpc>
              <a:defRPr/>
            </a:pPr>
            <a:r>
              <a:rPr lang="en-US" sz="3200" dirty="0"/>
              <a:t>Evaluation report</a:t>
            </a:r>
          </a:p>
          <a:p>
            <a:pPr eaLnBrk="1" hangingPunct="1">
              <a:lnSpc>
                <a:spcPct val="80000"/>
              </a:lnSpc>
              <a:defRPr/>
            </a:pPr>
            <a:endParaRPr lang="en-US" sz="2400" dirty="0">
              <a:solidFill>
                <a:schemeClr val="tx2"/>
              </a:solidFill>
            </a:endParaRPr>
          </a:p>
          <a:p>
            <a:pPr eaLnBrk="1" hangingPunct="1">
              <a:lnSpc>
                <a:spcPct val="80000"/>
              </a:lnSpc>
              <a:buClr>
                <a:schemeClr val="accent2">
                  <a:lumMod val="50000"/>
                </a:schemeClr>
              </a:buClr>
              <a:buFont typeface="Wingdings" pitchFamily="2" charset="2"/>
              <a:buChar char="q"/>
              <a:defRPr/>
            </a:pPr>
            <a:endParaRPr lang="en-IE" sz="2400" b="1" dirty="0">
              <a:solidFill>
                <a:schemeClr val="tx2"/>
              </a:solidFill>
            </a:endParaRPr>
          </a:p>
          <a:p>
            <a:pPr eaLnBrk="1" hangingPunct="1">
              <a:lnSpc>
                <a:spcPct val="80000"/>
              </a:lnSpc>
              <a:buClr>
                <a:schemeClr val="accent2">
                  <a:lumMod val="50000"/>
                </a:schemeClr>
              </a:buClr>
              <a:buFont typeface="Wingdings" pitchFamily="2" charset="2"/>
              <a:buChar char="q"/>
              <a:defRPr/>
            </a:pPr>
            <a:endParaRPr lang="en-IE" sz="1000" b="1" dirty="0">
              <a:solidFill>
                <a:schemeClr val="tx2"/>
              </a:solidFill>
            </a:endParaRPr>
          </a:p>
          <a:p>
            <a:pPr eaLnBrk="1" hangingPunct="1">
              <a:lnSpc>
                <a:spcPct val="80000"/>
              </a:lnSpc>
              <a:buClr>
                <a:schemeClr val="accent2">
                  <a:lumMod val="50000"/>
                </a:schemeClr>
              </a:buClr>
              <a:buFont typeface="Wingdings" pitchFamily="2" charset="2"/>
              <a:buChar char="q"/>
              <a:defRPr/>
            </a:pPr>
            <a:endParaRPr lang="en-GB" sz="1000" b="1" dirty="0">
              <a:solidFill>
                <a:schemeClr val="tx2"/>
              </a:solidFill>
            </a:endParaRPr>
          </a:p>
        </p:txBody>
      </p:sp>
      <p:sp>
        <p:nvSpPr>
          <p:cNvPr id="19459" name="Text Box 3"/>
          <p:cNvSpPr txBox="1">
            <a:spLocks noChangeArrowheads="1"/>
          </p:cNvSpPr>
          <p:nvPr/>
        </p:nvSpPr>
        <p:spPr bwMode="auto">
          <a:xfrm>
            <a:off x="971550" y="765175"/>
            <a:ext cx="6840538" cy="584775"/>
          </a:xfrm>
          <a:prstGeom prst="rect">
            <a:avLst/>
          </a:prstGeom>
          <a:noFill/>
          <a:ln w="9525">
            <a:noFill/>
            <a:miter lim="800000"/>
            <a:headEnd/>
            <a:tailEnd/>
          </a:ln>
        </p:spPr>
        <p:txBody>
          <a:bodyPr>
            <a:spAutoFit/>
          </a:bodyPr>
          <a:lstStyle/>
          <a:p>
            <a:r>
              <a:rPr lang="en-IE" sz="3200" dirty="0">
                <a:solidFill>
                  <a:schemeClr val="tx2"/>
                </a:solidFill>
              </a:rPr>
              <a:t>Evaluation Process - Compliance</a:t>
            </a:r>
            <a:endParaRPr lang="en-GB" sz="3200" dirty="0">
              <a:solidFill>
                <a:schemeClr val="tx2"/>
              </a:solidFill>
            </a:endParaRPr>
          </a:p>
        </p:txBody>
      </p:sp>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sz="quarter" idx="1"/>
          </p:nvPr>
        </p:nvSpPr>
        <p:spPr>
          <a:xfrm>
            <a:off x="179388" y="1857375"/>
            <a:ext cx="8964612" cy="4824413"/>
          </a:xfrm>
        </p:spPr>
        <p:txBody>
          <a:bodyPr>
            <a:normAutofit/>
          </a:bodyPr>
          <a:lstStyle/>
          <a:p>
            <a:pPr eaLnBrk="1" hangingPunct="1">
              <a:lnSpc>
                <a:spcPct val="80000"/>
              </a:lnSpc>
              <a:defRPr/>
            </a:pPr>
            <a:r>
              <a:rPr lang="en-GB" sz="3200" dirty="0"/>
              <a:t>The selection </a:t>
            </a:r>
            <a:r>
              <a:rPr lang="en-US" sz="3200" dirty="0"/>
              <a:t>criteria permitted are:</a:t>
            </a:r>
          </a:p>
          <a:p>
            <a:pPr eaLnBrk="1" hangingPunct="1">
              <a:lnSpc>
                <a:spcPct val="80000"/>
              </a:lnSpc>
              <a:buClr>
                <a:schemeClr val="accent2">
                  <a:lumMod val="50000"/>
                </a:schemeClr>
              </a:buClr>
              <a:buFont typeface="Wingdings" pitchFamily="2" charset="2"/>
              <a:buChar char="q"/>
              <a:defRPr/>
            </a:pPr>
            <a:endParaRPr lang="en-US" sz="1000" dirty="0">
              <a:solidFill>
                <a:schemeClr val="tx2"/>
              </a:solidFill>
            </a:endParaRPr>
          </a:p>
          <a:p>
            <a:pPr marL="852488" lvl="2" indent="-447675" eaLnBrk="1" hangingPunct="1">
              <a:lnSpc>
                <a:spcPct val="80000"/>
              </a:lnSpc>
              <a:defRPr/>
            </a:pPr>
            <a:r>
              <a:rPr lang="en-US" sz="2800" dirty="0"/>
              <a:t>Economic and financial standing</a:t>
            </a:r>
          </a:p>
          <a:p>
            <a:pPr marL="852488" lvl="2" indent="-447675" eaLnBrk="1" hangingPunct="1">
              <a:lnSpc>
                <a:spcPct val="80000"/>
              </a:lnSpc>
              <a:defRPr/>
            </a:pPr>
            <a:r>
              <a:rPr lang="en-US" sz="2800" dirty="0"/>
              <a:t>Professional and technical knowledge or ability</a:t>
            </a:r>
          </a:p>
          <a:p>
            <a:pPr marL="852488" lvl="2" indent="-447675" eaLnBrk="1" hangingPunct="1">
              <a:lnSpc>
                <a:spcPct val="80000"/>
              </a:lnSpc>
              <a:defRPr/>
            </a:pPr>
            <a:r>
              <a:rPr lang="en-US" sz="2800" dirty="0"/>
              <a:t>Quality assurance standards</a:t>
            </a:r>
          </a:p>
          <a:p>
            <a:pPr marL="852488" lvl="2" indent="-447675" eaLnBrk="1" hangingPunct="1">
              <a:lnSpc>
                <a:spcPct val="80000"/>
              </a:lnSpc>
              <a:defRPr/>
            </a:pPr>
            <a:r>
              <a:rPr lang="fr-FR" sz="2800" dirty="0" err="1"/>
              <a:t>Environmental</a:t>
            </a:r>
            <a:r>
              <a:rPr lang="fr-FR" sz="2800" dirty="0"/>
              <a:t> management standards</a:t>
            </a:r>
          </a:p>
          <a:p>
            <a:pPr marL="852488" lvl="2" indent="-447675" eaLnBrk="1" hangingPunct="1">
              <a:lnSpc>
                <a:spcPct val="80000"/>
              </a:lnSpc>
              <a:defRPr/>
            </a:pPr>
            <a:r>
              <a:rPr lang="en-US" sz="2800" dirty="0"/>
              <a:t>Objective non-discriminatory short-listing criteria</a:t>
            </a:r>
          </a:p>
          <a:p>
            <a:pPr lvl="1" eaLnBrk="1" hangingPunct="1">
              <a:lnSpc>
                <a:spcPct val="80000"/>
              </a:lnSpc>
              <a:buClr>
                <a:schemeClr val="accent2">
                  <a:lumMod val="50000"/>
                </a:schemeClr>
              </a:buClr>
              <a:buFont typeface="Wingdings" pitchFamily="2" charset="2"/>
              <a:buChar char="q"/>
              <a:defRPr/>
            </a:pPr>
            <a:endParaRPr lang="en-US" sz="3200" b="1" dirty="0">
              <a:solidFill>
                <a:schemeClr val="tx2"/>
              </a:solidFill>
            </a:endParaRPr>
          </a:p>
          <a:p>
            <a:pPr eaLnBrk="1" hangingPunct="1">
              <a:lnSpc>
                <a:spcPct val="80000"/>
              </a:lnSpc>
              <a:defRPr/>
            </a:pPr>
            <a:r>
              <a:rPr lang="en-US" sz="3200" b="1" dirty="0"/>
              <a:t>Only</a:t>
            </a:r>
            <a:r>
              <a:rPr lang="en-IE" sz="3200" b="1" dirty="0"/>
              <a:t> tenderers qualified in accordance with selection criteria will proceed to be evaluated under award criteria</a:t>
            </a:r>
          </a:p>
          <a:p>
            <a:pPr eaLnBrk="1" hangingPunct="1">
              <a:lnSpc>
                <a:spcPct val="80000"/>
              </a:lnSpc>
              <a:buClr>
                <a:schemeClr val="accent2">
                  <a:lumMod val="50000"/>
                </a:schemeClr>
              </a:buClr>
              <a:buFont typeface="Wingdings" pitchFamily="2" charset="2"/>
              <a:buChar char="q"/>
              <a:defRPr/>
            </a:pPr>
            <a:endParaRPr lang="en-GB" b="1" dirty="0">
              <a:solidFill>
                <a:schemeClr val="tx2"/>
              </a:solidFill>
            </a:endParaRPr>
          </a:p>
          <a:p>
            <a:pPr eaLnBrk="1" hangingPunct="1">
              <a:lnSpc>
                <a:spcPct val="80000"/>
              </a:lnSpc>
              <a:buClr>
                <a:schemeClr val="accent2">
                  <a:lumMod val="50000"/>
                </a:schemeClr>
              </a:buClr>
              <a:buFont typeface="Wingdings" pitchFamily="2" charset="2"/>
              <a:buChar char="q"/>
              <a:defRPr/>
            </a:pPr>
            <a:endParaRPr lang="en-GB" sz="1000" b="1" dirty="0">
              <a:solidFill>
                <a:schemeClr val="tx2"/>
              </a:solidFill>
            </a:endParaRPr>
          </a:p>
        </p:txBody>
      </p:sp>
      <p:sp>
        <p:nvSpPr>
          <p:cNvPr id="14339" name="Text Box 3"/>
          <p:cNvSpPr txBox="1">
            <a:spLocks noChangeArrowheads="1"/>
          </p:cNvSpPr>
          <p:nvPr/>
        </p:nvSpPr>
        <p:spPr bwMode="auto">
          <a:xfrm>
            <a:off x="971550" y="765175"/>
            <a:ext cx="6840538" cy="1077218"/>
          </a:xfrm>
          <a:prstGeom prst="rect">
            <a:avLst/>
          </a:prstGeom>
          <a:noFill/>
          <a:ln w="9525">
            <a:noFill/>
            <a:miter lim="800000"/>
            <a:headEnd/>
            <a:tailEnd/>
          </a:ln>
        </p:spPr>
        <p:txBody>
          <a:bodyPr>
            <a:spAutoFit/>
          </a:bodyPr>
          <a:lstStyle/>
          <a:p>
            <a:r>
              <a:rPr lang="en-IE" sz="3600" dirty="0">
                <a:solidFill>
                  <a:schemeClr val="tx2"/>
                </a:solidFill>
              </a:rPr>
              <a:t>Evaluation Process - Selection</a:t>
            </a:r>
            <a:endParaRPr lang="en-GB" sz="3600" dirty="0">
              <a:solidFill>
                <a:schemeClr val="tx2"/>
              </a:solidFill>
            </a:endParaRPr>
          </a:p>
          <a:p>
            <a:endParaRPr lang="en-GB" sz="2800" b="1" dirty="0">
              <a:solidFill>
                <a:schemeClr val="tx2"/>
              </a:solidFill>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2">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2">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2">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2">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24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4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sz="quarter" idx="1"/>
          </p:nvPr>
        </p:nvSpPr>
        <p:spPr>
          <a:xfrm>
            <a:off x="179388" y="1857375"/>
            <a:ext cx="8964612" cy="4824413"/>
          </a:xfrm>
        </p:spPr>
        <p:txBody>
          <a:bodyPr/>
          <a:lstStyle/>
          <a:p>
            <a:pPr eaLnBrk="1" hangingPunct="1">
              <a:lnSpc>
                <a:spcPct val="80000"/>
              </a:lnSpc>
              <a:defRPr/>
            </a:pPr>
            <a:r>
              <a:rPr lang="en-IE" sz="3200" dirty="0"/>
              <a:t>Lowest Price or MEAT </a:t>
            </a:r>
          </a:p>
          <a:p>
            <a:pPr eaLnBrk="1" hangingPunct="1">
              <a:lnSpc>
                <a:spcPct val="80000"/>
              </a:lnSpc>
              <a:defRPr/>
            </a:pPr>
            <a:endParaRPr lang="en-IE" sz="3200" dirty="0"/>
          </a:p>
          <a:p>
            <a:pPr eaLnBrk="1" hangingPunct="1">
              <a:lnSpc>
                <a:spcPct val="80000"/>
              </a:lnSpc>
              <a:defRPr/>
            </a:pPr>
            <a:r>
              <a:rPr lang="en-IE" sz="3200" dirty="0"/>
              <a:t>MEAT - </a:t>
            </a:r>
            <a:r>
              <a:rPr lang="en-US" sz="3200" dirty="0"/>
              <a:t>Most Economically Advantageous Tender </a:t>
            </a:r>
            <a:endParaRPr lang="en-IE" sz="3200" dirty="0"/>
          </a:p>
          <a:p>
            <a:pPr marL="1239838" lvl="3" indent="-447675" eaLnBrk="1" hangingPunct="1">
              <a:lnSpc>
                <a:spcPct val="80000"/>
              </a:lnSpc>
              <a:defRPr/>
            </a:pPr>
            <a:r>
              <a:rPr lang="en-IE" sz="2800" dirty="0">
                <a:ea typeface="+mn-ea"/>
                <a:cs typeface="+mn-cs"/>
              </a:rPr>
              <a:t>Price</a:t>
            </a:r>
          </a:p>
          <a:p>
            <a:pPr marL="1239838" lvl="3" indent="-447675" eaLnBrk="1" hangingPunct="1">
              <a:lnSpc>
                <a:spcPct val="80000"/>
              </a:lnSpc>
              <a:defRPr/>
            </a:pPr>
            <a:r>
              <a:rPr lang="en-IE" sz="2800" dirty="0">
                <a:ea typeface="+mn-ea"/>
                <a:cs typeface="+mn-cs"/>
              </a:rPr>
              <a:t>Quality</a:t>
            </a:r>
          </a:p>
          <a:p>
            <a:pPr marL="1239838" lvl="3" indent="-447675" eaLnBrk="1" hangingPunct="1">
              <a:lnSpc>
                <a:spcPct val="80000"/>
              </a:lnSpc>
              <a:defRPr/>
            </a:pPr>
            <a:r>
              <a:rPr lang="en-IE" sz="2800" dirty="0">
                <a:ea typeface="+mn-ea"/>
                <a:cs typeface="+mn-cs"/>
              </a:rPr>
              <a:t>Technical merit</a:t>
            </a:r>
          </a:p>
          <a:p>
            <a:pPr marL="1239838" lvl="3" indent="-447675" eaLnBrk="1" hangingPunct="1">
              <a:lnSpc>
                <a:spcPct val="80000"/>
              </a:lnSpc>
              <a:defRPr/>
            </a:pPr>
            <a:r>
              <a:rPr lang="en-IE" sz="2800" dirty="0">
                <a:ea typeface="+mn-ea"/>
                <a:cs typeface="+mn-cs"/>
              </a:rPr>
              <a:t>Environmental characteristic</a:t>
            </a:r>
          </a:p>
          <a:p>
            <a:pPr marL="1239838" lvl="3" indent="-447675" eaLnBrk="1" hangingPunct="1">
              <a:lnSpc>
                <a:spcPct val="80000"/>
              </a:lnSpc>
              <a:defRPr/>
            </a:pPr>
            <a:r>
              <a:rPr lang="en-IE" sz="2800" dirty="0">
                <a:ea typeface="+mn-ea"/>
                <a:cs typeface="+mn-cs"/>
              </a:rPr>
              <a:t>Service &amp; technical assistance</a:t>
            </a:r>
          </a:p>
          <a:p>
            <a:pPr marL="1239838" lvl="3" indent="-447675" eaLnBrk="1" hangingPunct="1">
              <a:lnSpc>
                <a:spcPct val="80000"/>
              </a:lnSpc>
              <a:defRPr/>
            </a:pPr>
            <a:r>
              <a:rPr lang="en-IE" sz="2800" dirty="0">
                <a:ea typeface="+mn-ea"/>
                <a:cs typeface="+mn-cs"/>
              </a:rPr>
              <a:t>Delivery terms</a:t>
            </a:r>
          </a:p>
          <a:p>
            <a:pPr marL="447675" lvl="1" indent="-447675" eaLnBrk="1" hangingPunct="1">
              <a:lnSpc>
                <a:spcPct val="80000"/>
              </a:lnSpc>
              <a:buClr>
                <a:schemeClr val="accent1"/>
              </a:buClr>
              <a:buSzPct val="70000"/>
              <a:buFont typeface="Wingdings" pitchFamily="2" charset="2"/>
              <a:buChar char="n"/>
              <a:defRPr/>
            </a:pPr>
            <a:endParaRPr lang="en-IE" sz="3200" dirty="0"/>
          </a:p>
          <a:p>
            <a:pPr eaLnBrk="1" hangingPunct="1">
              <a:lnSpc>
                <a:spcPct val="80000"/>
              </a:lnSpc>
              <a:defRPr/>
            </a:pPr>
            <a:r>
              <a:rPr lang="en-IE" sz="3200" dirty="0"/>
              <a:t>Weighting criteria for MEAT must be clear</a:t>
            </a:r>
          </a:p>
          <a:p>
            <a:pPr eaLnBrk="1" hangingPunct="1">
              <a:lnSpc>
                <a:spcPct val="80000"/>
              </a:lnSpc>
              <a:buClr>
                <a:schemeClr val="accent2">
                  <a:lumMod val="50000"/>
                </a:schemeClr>
              </a:buClr>
              <a:buFont typeface="Wingdings" pitchFamily="2" charset="2"/>
              <a:buChar char="q"/>
              <a:defRPr/>
            </a:pPr>
            <a:endParaRPr lang="en-IE" sz="2400" b="1" dirty="0">
              <a:solidFill>
                <a:schemeClr val="tx2"/>
              </a:solidFill>
            </a:endParaRPr>
          </a:p>
          <a:p>
            <a:pPr eaLnBrk="1" hangingPunct="1">
              <a:lnSpc>
                <a:spcPct val="80000"/>
              </a:lnSpc>
              <a:buClr>
                <a:schemeClr val="accent2">
                  <a:lumMod val="50000"/>
                </a:schemeClr>
              </a:buClr>
              <a:buFont typeface="Wingdings" pitchFamily="2" charset="2"/>
              <a:buChar char="q"/>
              <a:defRPr/>
            </a:pPr>
            <a:endParaRPr lang="en-IE" sz="1000" b="1" dirty="0">
              <a:solidFill>
                <a:schemeClr val="tx2"/>
              </a:solidFill>
            </a:endParaRPr>
          </a:p>
        </p:txBody>
      </p:sp>
      <p:sp>
        <p:nvSpPr>
          <p:cNvPr id="15363" name="Text Box 3"/>
          <p:cNvSpPr txBox="1">
            <a:spLocks noChangeArrowheads="1"/>
          </p:cNvSpPr>
          <p:nvPr/>
        </p:nvSpPr>
        <p:spPr bwMode="auto">
          <a:xfrm>
            <a:off x="971550" y="765175"/>
            <a:ext cx="6840538" cy="1077218"/>
          </a:xfrm>
          <a:prstGeom prst="rect">
            <a:avLst/>
          </a:prstGeom>
          <a:noFill/>
          <a:ln w="9525">
            <a:noFill/>
            <a:miter lim="800000"/>
            <a:headEnd/>
            <a:tailEnd/>
          </a:ln>
        </p:spPr>
        <p:txBody>
          <a:bodyPr>
            <a:spAutoFit/>
          </a:bodyPr>
          <a:lstStyle/>
          <a:p>
            <a:r>
              <a:rPr lang="en-IE" sz="3600" dirty="0">
                <a:solidFill>
                  <a:schemeClr val="tx2"/>
                </a:solidFill>
              </a:rPr>
              <a:t>Evaluation Process - Award</a:t>
            </a:r>
            <a:endParaRPr lang="en-GB" sz="3600" dirty="0">
              <a:solidFill>
                <a:schemeClr val="tx2"/>
              </a:solidFill>
            </a:endParaRPr>
          </a:p>
          <a:p>
            <a:endParaRPr lang="en-GB" sz="2800" b="1" dirty="0">
              <a:solidFill>
                <a:schemeClr val="tx2"/>
              </a:solidFill>
            </a:endParaRPr>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sz="quarter" idx="1"/>
          </p:nvPr>
        </p:nvSpPr>
        <p:spPr>
          <a:xfrm>
            <a:off x="179388" y="1857375"/>
            <a:ext cx="8964612" cy="4824413"/>
          </a:xfrm>
        </p:spPr>
        <p:txBody>
          <a:bodyPr>
            <a:normAutofit lnSpcReduction="10000"/>
          </a:bodyPr>
          <a:lstStyle/>
          <a:p>
            <a:pPr eaLnBrk="1" hangingPunct="1">
              <a:lnSpc>
                <a:spcPct val="80000"/>
              </a:lnSpc>
              <a:defRPr/>
            </a:pPr>
            <a:r>
              <a:rPr lang="en-US" sz="2800" dirty="0"/>
              <a:t>The standstill notice must give sufficient information to enable an unsuccessful bidder to decide whether there are grounds for seeking a review</a:t>
            </a:r>
          </a:p>
          <a:p>
            <a:pPr eaLnBrk="1" hangingPunct="1">
              <a:lnSpc>
                <a:spcPct val="80000"/>
              </a:lnSpc>
              <a:defRPr/>
            </a:pPr>
            <a:endParaRPr lang="en-GB" sz="2800" dirty="0"/>
          </a:p>
          <a:p>
            <a:pPr eaLnBrk="1" hangingPunct="1">
              <a:lnSpc>
                <a:spcPct val="80000"/>
              </a:lnSpc>
              <a:defRPr/>
            </a:pPr>
            <a:r>
              <a:rPr lang="en-GB" sz="2800" dirty="0"/>
              <a:t>Standstill Period </a:t>
            </a:r>
            <a:r>
              <a:rPr lang="en-GB" sz="2000" dirty="0"/>
              <a:t>(OJEU contracts)</a:t>
            </a:r>
          </a:p>
          <a:p>
            <a:pPr marL="1239838" lvl="3" indent="-447675" eaLnBrk="1" hangingPunct="1">
              <a:lnSpc>
                <a:spcPct val="80000"/>
              </a:lnSpc>
              <a:defRPr/>
            </a:pPr>
            <a:r>
              <a:rPr lang="en-GB" sz="2400" dirty="0">
                <a:ea typeface="+mn-ea"/>
                <a:cs typeface="+mn-cs"/>
              </a:rPr>
              <a:t>14 calendar days – standstill notice sent by fax or email</a:t>
            </a:r>
          </a:p>
          <a:p>
            <a:pPr marL="1239838" lvl="3" indent="-447675" eaLnBrk="1" hangingPunct="1">
              <a:lnSpc>
                <a:spcPct val="80000"/>
              </a:lnSpc>
              <a:defRPr/>
            </a:pPr>
            <a:r>
              <a:rPr lang="en-GB" sz="2400" dirty="0">
                <a:ea typeface="+mn-ea"/>
                <a:cs typeface="+mn-cs"/>
              </a:rPr>
              <a:t>16 calendar days – standstill notice sent by other means</a:t>
            </a:r>
          </a:p>
          <a:p>
            <a:pPr marL="1239838" lvl="3" indent="-447675" eaLnBrk="1" hangingPunct="1">
              <a:lnSpc>
                <a:spcPct val="80000"/>
              </a:lnSpc>
              <a:defRPr/>
            </a:pPr>
            <a:r>
              <a:rPr lang="en-GB" sz="2400" dirty="0">
                <a:ea typeface="+mn-ea"/>
                <a:cs typeface="+mn-cs"/>
              </a:rPr>
              <a:t>Standstill period commences day </a:t>
            </a:r>
            <a:r>
              <a:rPr lang="en-US" sz="2400" dirty="0">
                <a:ea typeface="+mn-ea"/>
                <a:cs typeface="+mn-cs"/>
              </a:rPr>
              <a:t>following publication of a valid standstill notice to unsuccessful Tenderers</a:t>
            </a:r>
          </a:p>
          <a:p>
            <a:pPr eaLnBrk="1" hangingPunct="1">
              <a:lnSpc>
                <a:spcPct val="80000"/>
              </a:lnSpc>
              <a:defRPr/>
            </a:pPr>
            <a:endParaRPr lang="en-GB" sz="2800" dirty="0"/>
          </a:p>
          <a:p>
            <a:pPr eaLnBrk="1" hangingPunct="1">
              <a:lnSpc>
                <a:spcPct val="80000"/>
              </a:lnSpc>
              <a:defRPr/>
            </a:pPr>
            <a:r>
              <a:rPr lang="en-GB" sz="2800" dirty="0"/>
              <a:t>During the Standstill Period</a:t>
            </a:r>
          </a:p>
          <a:p>
            <a:pPr marL="1239838" lvl="3" indent="-447675" eaLnBrk="1" hangingPunct="1">
              <a:lnSpc>
                <a:spcPct val="80000"/>
              </a:lnSpc>
              <a:defRPr/>
            </a:pPr>
            <a:r>
              <a:rPr lang="en-GB" sz="2400" dirty="0">
                <a:ea typeface="+mn-ea"/>
                <a:cs typeface="+mn-cs"/>
              </a:rPr>
              <a:t>Contracts Cannot be Concluded</a:t>
            </a:r>
          </a:p>
          <a:p>
            <a:pPr marL="1239838" lvl="3" indent="-447675" eaLnBrk="1" hangingPunct="1">
              <a:lnSpc>
                <a:spcPct val="80000"/>
              </a:lnSpc>
              <a:defRPr/>
            </a:pPr>
            <a:r>
              <a:rPr lang="en-GB" sz="2400" dirty="0">
                <a:ea typeface="+mn-ea"/>
                <a:cs typeface="+mn-cs"/>
              </a:rPr>
              <a:t>The Contracting Authority Cannot Negotiate Contract Terms</a:t>
            </a:r>
          </a:p>
          <a:p>
            <a:pPr marL="1239838" lvl="3" indent="-447675" eaLnBrk="1" hangingPunct="1">
              <a:lnSpc>
                <a:spcPct val="80000"/>
              </a:lnSpc>
              <a:defRPr/>
            </a:pPr>
            <a:r>
              <a:rPr lang="en-GB" sz="2400" dirty="0">
                <a:ea typeface="+mn-ea"/>
                <a:cs typeface="+mn-cs"/>
              </a:rPr>
              <a:t>The Contracting Authority Cannot Allow Work to Commence</a:t>
            </a:r>
          </a:p>
          <a:p>
            <a:pPr>
              <a:buFont typeface="Wingdings" pitchFamily="2" charset="2"/>
              <a:buNone/>
              <a:defRPr/>
            </a:pPr>
            <a:endParaRPr lang="en-GB" sz="2000" b="1" dirty="0">
              <a:solidFill>
                <a:schemeClr val="tx2"/>
              </a:solidFill>
            </a:endParaRPr>
          </a:p>
          <a:p>
            <a:pPr>
              <a:buFont typeface="Wingdings" pitchFamily="2" charset="2"/>
              <a:buNone/>
              <a:defRPr/>
            </a:pPr>
            <a:endParaRPr lang="en-GB" sz="2000" b="1" dirty="0">
              <a:solidFill>
                <a:schemeClr val="tx2"/>
              </a:solidFill>
            </a:endParaRPr>
          </a:p>
        </p:txBody>
      </p:sp>
      <p:sp>
        <p:nvSpPr>
          <p:cNvPr id="12291" name="Text Box 3"/>
          <p:cNvSpPr txBox="1">
            <a:spLocks noChangeArrowheads="1"/>
          </p:cNvSpPr>
          <p:nvPr/>
        </p:nvSpPr>
        <p:spPr bwMode="auto">
          <a:xfrm>
            <a:off x="971550" y="765175"/>
            <a:ext cx="6840538" cy="646331"/>
          </a:xfrm>
          <a:prstGeom prst="rect">
            <a:avLst/>
          </a:prstGeom>
          <a:noFill/>
          <a:ln w="9525">
            <a:noFill/>
            <a:miter lim="800000"/>
            <a:headEnd/>
            <a:tailEnd/>
          </a:ln>
        </p:spPr>
        <p:txBody>
          <a:bodyPr>
            <a:spAutoFit/>
          </a:bodyPr>
          <a:lstStyle/>
          <a:p>
            <a:r>
              <a:rPr lang="en-IE" sz="3600" dirty="0">
                <a:solidFill>
                  <a:schemeClr val="tx2"/>
                </a:solidFill>
                <a:latin typeface="+mj-lt"/>
              </a:rPr>
              <a:t>What’s a Standstill Period</a:t>
            </a:r>
            <a:endParaRPr lang="en-GB" sz="3600" dirty="0">
              <a:solidFill>
                <a:schemeClr val="tx2"/>
              </a:solidFill>
              <a:latin typeface="+mj-lt"/>
            </a:endParaRP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a:t>Unsuccessful – Feedback is Available</a:t>
            </a:r>
          </a:p>
        </p:txBody>
      </p:sp>
      <p:sp>
        <p:nvSpPr>
          <p:cNvPr id="3" name="Content Placeholder 2"/>
          <p:cNvSpPr>
            <a:spLocks noGrp="1"/>
          </p:cNvSpPr>
          <p:nvPr>
            <p:ph sz="quarter" idx="1"/>
          </p:nvPr>
        </p:nvSpPr>
        <p:spPr/>
        <p:txBody>
          <a:bodyPr>
            <a:normAutofit/>
          </a:bodyPr>
          <a:lstStyle/>
          <a:p>
            <a:r>
              <a:rPr lang="en-IE" sz="3200" dirty="0"/>
              <a:t>Available on request</a:t>
            </a:r>
          </a:p>
          <a:p>
            <a:pPr lvl="1"/>
            <a:r>
              <a:rPr lang="en-IE" sz="2800" dirty="0"/>
              <a:t>Reasons for elimination </a:t>
            </a:r>
          </a:p>
          <a:p>
            <a:pPr lvl="1"/>
            <a:r>
              <a:rPr lang="en-IE" sz="2800" dirty="0"/>
              <a:t>The name of the successful tenderer</a:t>
            </a:r>
          </a:p>
          <a:p>
            <a:endParaRPr lang="en-IE" sz="3200" dirty="0"/>
          </a:p>
          <a:p>
            <a:r>
              <a:rPr lang="en-IE" sz="3200" dirty="0"/>
              <a:t>Not entitled to details of others tenders (including prices)</a:t>
            </a:r>
          </a:p>
          <a:p>
            <a:endParaRPr lang="en-IE" sz="3200" dirty="0"/>
          </a:p>
          <a:p>
            <a:r>
              <a:rPr lang="en-IE" sz="3200" dirty="0"/>
              <a:t>Notices of Contract Awards</a:t>
            </a:r>
          </a:p>
          <a:p>
            <a:endParaRPr lang="en-IE" dirty="0"/>
          </a:p>
        </p:txBody>
      </p:sp>
    </p:spTree>
    <p:extLst>
      <p:ext uri="{BB962C8B-B14F-4D97-AF65-F5344CB8AC3E}">
        <p14:creationId xmlns:p14="http://schemas.microsoft.com/office/powerpoint/2010/main" val="23957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noAutofit/>
          </a:bodyPr>
          <a:lstStyle/>
          <a:p>
            <a:pPr eaLnBrk="1" hangingPunct="1"/>
            <a:r>
              <a:rPr lang="en-IE" sz="4000" b="1" dirty="0">
                <a:solidFill>
                  <a:schemeClr val="accent2">
                    <a:lumMod val="75000"/>
                  </a:schemeClr>
                </a:solidFill>
              </a:rPr>
              <a:t>What Supports are Available to small business?</a:t>
            </a:r>
            <a:endParaRPr lang="en-GB" sz="4800" b="1" u="sng" dirty="0">
              <a:solidFill>
                <a:schemeClr val="accent2">
                  <a:lumMod val="75000"/>
                </a:schemeClr>
              </a:solidFill>
            </a:endParaRPr>
          </a:p>
        </p:txBody>
      </p:sp>
      <p:sp>
        <p:nvSpPr>
          <p:cNvPr id="2" name="Subtitle 1"/>
          <p:cNvSpPr>
            <a:spLocks noGrp="1"/>
          </p:cNvSpPr>
          <p:nvPr>
            <p:ph type="subTitle" idx="1"/>
          </p:nvPr>
        </p:nvSpPr>
        <p:spPr/>
        <p:txBody>
          <a:bodyPr/>
          <a:lstStyle/>
          <a:p>
            <a:endParaRPr lang="en-IE"/>
          </a:p>
        </p:txBody>
      </p:sp>
    </p:spTree>
    <p:extLst>
      <p:ext uri="{BB962C8B-B14F-4D97-AF65-F5344CB8AC3E}">
        <p14:creationId xmlns:p14="http://schemas.microsoft.com/office/powerpoint/2010/main" val="290243266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Support</a:t>
            </a:r>
          </a:p>
        </p:txBody>
      </p:sp>
      <p:sp>
        <p:nvSpPr>
          <p:cNvPr id="3" name="Content Placeholder 2"/>
          <p:cNvSpPr>
            <a:spLocks noGrp="1"/>
          </p:cNvSpPr>
          <p:nvPr>
            <p:ph sz="quarter" idx="1"/>
          </p:nvPr>
        </p:nvSpPr>
        <p:spPr/>
        <p:txBody>
          <a:bodyPr/>
          <a:lstStyle/>
          <a:p>
            <a:pPr eaLnBrk="1" hangingPunct="1">
              <a:lnSpc>
                <a:spcPct val="80000"/>
              </a:lnSpc>
              <a:defRPr/>
            </a:pPr>
            <a:endParaRPr lang="en-IE" dirty="0"/>
          </a:p>
          <a:p>
            <a:pPr eaLnBrk="1" hangingPunct="1">
              <a:lnSpc>
                <a:spcPct val="80000"/>
              </a:lnSpc>
              <a:defRPr/>
            </a:pPr>
            <a:r>
              <a:rPr lang="en-IE" sz="3200" dirty="0"/>
              <a:t>Additional support and training available:</a:t>
            </a:r>
          </a:p>
          <a:p>
            <a:pPr marL="0" indent="0" eaLnBrk="1" hangingPunct="1">
              <a:lnSpc>
                <a:spcPct val="80000"/>
              </a:lnSpc>
              <a:buNone/>
              <a:defRPr/>
            </a:pPr>
            <a:endParaRPr lang="en-IE" sz="3200" dirty="0"/>
          </a:p>
          <a:p>
            <a:pPr lvl="1" eaLnBrk="1" hangingPunct="1">
              <a:lnSpc>
                <a:spcPct val="150000"/>
              </a:lnSpc>
              <a:defRPr/>
            </a:pPr>
            <a:r>
              <a:rPr lang="en-IE" sz="2800" dirty="0"/>
              <a:t>Local Enterprise Office</a:t>
            </a:r>
          </a:p>
          <a:p>
            <a:pPr lvl="1" eaLnBrk="1" hangingPunct="1">
              <a:lnSpc>
                <a:spcPct val="150000"/>
              </a:lnSpc>
              <a:defRPr/>
            </a:pPr>
            <a:r>
              <a:rPr lang="en-IE" sz="2800" dirty="0"/>
              <a:t>Enterprise Ireland</a:t>
            </a:r>
          </a:p>
          <a:p>
            <a:pPr lvl="1" eaLnBrk="1" hangingPunct="1">
              <a:lnSpc>
                <a:spcPct val="150000"/>
              </a:lnSpc>
              <a:defRPr/>
            </a:pPr>
            <a:r>
              <a:rPr lang="en-IE" sz="2800" dirty="0" err="1"/>
              <a:t>Intertrade</a:t>
            </a:r>
            <a:r>
              <a:rPr lang="en-IE" sz="2800" dirty="0"/>
              <a:t> Ireland</a:t>
            </a:r>
          </a:p>
          <a:p>
            <a:pPr eaLnBrk="1" hangingPunct="1">
              <a:lnSpc>
                <a:spcPct val="80000"/>
              </a:lnSpc>
              <a:defRPr/>
            </a:pPr>
            <a:endParaRPr lang="en-IE" dirty="0"/>
          </a:p>
          <a:p>
            <a:pPr eaLnBrk="1" hangingPunct="1">
              <a:lnSpc>
                <a:spcPct val="80000"/>
              </a:lnSpc>
              <a:defRPr/>
            </a:pPr>
            <a:endParaRPr lang="en-IE" dirty="0"/>
          </a:p>
          <a:p>
            <a:pPr marL="457200" indent="-457200" eaLnBrk="1" hangingPunct="1">
              <a:lnSpc>
                <a:spcPct val="80000"/>
              </a:lnSpc>
              <a:buClr>
                <a:schemeClr val="accent2">
                  <a:lumMod val="50000"/>
                </a:schemeClr>
              </a:buClr>
              <a:buFont typeface="+mj-lt"/>
              <a:buAutoNum type="arabicPeriod"/>
              <a:defRPr/>
            </a:pPr>
            <a:endParaRPr lang="en-IE" b="1" dirty="0">
              <a:solidFill>
                <a:schemeClr val="tx2"/>
              </a:solidFill>
            </a:endParaRPr>
          </a:p>
          <a:p>
            <a:endParaRPr lang="en-IE" dirty="0"/>
          </a:p>
          <a:p>
            <a:endParaRPr lang="en-IE" dirty="0"/>
          </a:p>
          <a:p>
            <a:endParaRPr lang="en-IE" dirty="0"/>
          </a:p>
          <a:p>
            <a:endParaRPr lang="en-IE" dirty="0"/>
          </a:p>
        </p:txBody>
      </p:sp>
    </p:spTree>
    <p:extLst>
      <p:ext uri="{BB962C8B-B14F-4D97-AF65-F5344CB8AC3E}">
        <p14:creationId xmlns:p14="http://schemas.microsoft.com/office/powerpoint/2010/main" val="93008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Tender Advisory Service</a:t>
            </a:r>
          </a:p>
        </p:txBody>
      </p:sp>
      <p:sp>
        <p:nvSpPr>
          <p:cNvPr id="3" name="Content Placeholder 2"/>
          <p:cNvSpPr>
            <a:spLocks noGrp="1"/>
          </p:cNvSpPr>
          <p:nvPr>
            <p:ph sz="quarter" idx="1"/>
          </p:nvPr>
        </p:nvSpPr>
        <p:spPr/>
        <p:txBody>
          <a:bodyPr>
            <a:normAutofit/>
          </a:bodyPr>
          <a:lstStyle/>
          <a:p>
            <a:r>
              <a:rPr lang="en-IE" dirty="0"/>
              <a:t>Operational from 1</a:t>
            </a:r>
            <a:r>
              <a:rPr lang="en-IE" baseline="30000" dirty="0"/>
              <a:t>st</a:t>
            </a:r>
            <a:r>
              <a:rPr lang="en-IE" dirty="0"/>
              <a:t> February, 2015</a:t>
            </a:r>
          </a:p>
          <a:p>
            <a:endParaRPr lang="en-IE" dirty="0"/>
          </a:p>
          <a:p>
            <a:r>
              <a:rPr lang="en-IE" dirty="0"/>
              <a:t>Objective – Support SMEs </a:t>
            </a:r>
          </a:p>
          <a:p>
            <a:pPr lvl="1"/>
            <a:r>
              <a:rPr lang="en-IE" dirty="0"/>
              <a:t>Outlet to raise concerns in relation to a live tender process</a:t>
            </a:r>
          </a:p>
          <a:p>
            <a:pPr lvl="1"/>
            <a:endParaRPr lang="en-IE" dirty="0"/>
          </a:p>
          <a:p>
            <a:r>
              <a:rPr lang="en-IE" dirty="0"/>
              <a:t>Contact </a:t>
            </a:r>
            <a:r>
              <a:rPr lang="en-IE" dirty="0">
                <a:solidFill>
                  <a:schemeClr val="accent1">
                    <a:lumMod val="75000"/>
                  </a:schemeClr>
                </a:solidFill>
              </a:rPr>
              <a:t>www.procurement.ie</a:t>
            </a:r>
            <a:r>
              <a:rPr lang="en-IE" dirty="0"/>
              <a:t> or </a:t>
            </a:r>
            <a:r>
              <a:rPr lang="en-IE" dirty="0">
                <a:solidFill>
                  <a:schemeClr val="accent1">
                    <a:lumMod val="75000"/>
                  </a:schemeClr>
                </a:solidFill>
              </a:rPr>
              <a:t>tenderadvisoryservice@ogp.ie </a:t>
            </a:r>
          </a:p>
          <a:p>
            <a:endParaRPr lang="en-IE" dirty="0">
              <a:solidFill>
                <a:schemeClr val="accent1">
                  <a:lumMod val="75000"/>
                </a:schemeClr>
              </a:solidFill>
            </a:endParaRPr>
          </a:p>
          <a:p>
            <a:pPr lvl="1"/>
            <a:endParaRPr lang="en-IE" dirty="0"/>
          </a:p>
          <a:p>
            <a:pPr marL="365760" lvl="1" indent="0">
              <a:buNone/>
            </a:pPr>
            <a:endParaRPr lang="en-IE" dirty="0"/>
          </a:p>
          <a:p>
            <a:endParaRPr lang="en-IE" dirty="0"/>
          </a:p>
        </p:txBody>
      </p:sp>
    </p:spTree>
    <p:extLst>
      <p:ext uri="{BB962C8B-B14F-4D97-AF65-F5344CB8AC3E}">
        <p14:creationId xmlns:p14="http://schemas.microsoft.com/office/powerpoint/2010/main" val="3416883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Rectangle 5"/>
          <p:cNvSpPr/>
          <p:nvPr/>
        </p:nvSpPr>
        <p:spPr>
          <a:xfrm>
            <a:off x="0" y="764704"/>
            <a:ext cx="9144000" cy="5112568"/>
          </a:xfrm>
          <a:prstGeom prst="rect">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ctrTitle"/>
          </p:nvPr>
        </p:nvSpPr>
        <p:spPr/>
        <p:txBody>
          <a:bodyPr/>
          <a:lstStyle/>
          <a:p>
            <a:r>
              <a:rPr lang="en-IE" dirty="0"/>
              <a:t>Best of Luck!</a:t>
            </a:r>
          </a:p>
        </p:txBody>
      </p:sp>
      <p:sp>
        <p:nvSpPr>
          <p:cNvPr id="4" name="Subtitle 3"/>
          <p:cNvSpPr>
            <a:spLocks noGrp="1"/>
          </p:cNvSpPr>
          <p:nvPr>
            <p:ph type="subTitle" idx="1"/>
          </p:nvPr>
        </p:nvSpPr>
        <p:spPr/>
        <p:txBody>
          <a:bodyPr/>
          <a:lstStyle/>
          <a:p>
            <a:endParaRPr lang="en-IE"/>
          </a:p>
        </p:txBody>
      </p:sp>
    </p:spTree>
    <p:extLst>
      <p:ext uri="{BB962C8B-B14F-4D97-AF65-F5344CB8AC3E}">
        <p14:creationId xmlns:p14="http://schemas.microsoft.com/office/powerpoint/2010/main" val="116743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normAutofit/>
          </a:bodyPr>
          <a:lstStyle/>
          <a:p>
            <a:pPr eaLnBrk="1" hangingPunct="1"/>
            <a:r>
              <a:rPr lang="en-IE" sz="4000" b="1" dirty="0">
                <a:solidFill>
                  <a:schemeClr val="accent2">
                    <a:lumMod val="75000"/>
                  </a:schemeClr>
                </a:solidFill>
              </a:rPr>
              <a:t>Why work with the public sector?</a:t>
            </a:r>
            <a:endParaRPr lang="en-GB" sz="4800" b="1" u="sng" dirty="0">
              <a:solidFill>
                <a:schemeClr val="accent2">
                  <a:lumMod val="75000"/>
                </a:schemeClr>
              </a:solidFill>
            </a:endParaRPr>
          </a:p>
        </p:txBody>
      </p:sp>
      <p:sp>
        <p:nvSpPr>
          <p:cNvPr id="2" name="Subtitle 1"/>
          <p:cNvSpPr>
            <a:spLocks noGrp="1"/>
          </p:cNvSpPr>
          <p:nvPr>
            <p:ph type="subTitle" idx="1"/>
          </p:nvPr>
        </p:nvSpPr>
        <p:spPr/>
        <p:txBody>
          <a:bodyPr/>
          <a:lstStyle/>
          <a:p>
            <a:endParaRPr lang="en-IE"/>
          </a:p>
        </p:txBody>
      </p:sp>
    </p:spTree>
    <p:extLst>
      <p:ext uri="{BB962C8B-B14F-4D97-AF65-F5344CB8AC3E}">
        <p14:creationId xmlns:p14="http://schemas.microsoft.com/office/powerpoint/2010/main" val="41613507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Did you know?</a:t>
            </a:r>
          </a:p>
        </p:txBody>
      </p:sp>
      <p:sp>
        <p:nvSpPr>
          <p:cNvPr id="3" name="Content Placeholder 2"/>
          <p:cNvSpPr>
            <a:spLocks noGrp="1"/>
          </p:cNvSpPr>
          <p:nvPr>
            <p:ph sz="quarter" idx="1"/>
          </p:nvPr>
        </p:nvSpPr>
        <p:spPr/>
        <p:txBody>
          <a:bodyPr>
            <a:normAutofit/>
          </a:bodyPr>
          <a:lstStyle/>
          <a:p>
            <a:endParaRPr lang="en-IE" sz="3000" dirty="0"/>
          </a:p>
          <a:p>
            <a:r>
              <a:rPr lang="en-IE" sz="3000" dirty="0"/>
              <a:t>The public service will spend around </a:t>
            </a:r>
            <a:r>
              <a:rPr lang="en-IE" sz="3000" b="1" dirty="0"/>
              <a:t>€8.5 billion </a:t>
            </a:r>
            <a:r>
              <a:rPr lang="en-IE" sz="3000" dirty="0"/>
              <a:t>on goods &amp; services every year</a:t>
            </a:r>
          </a:p>
          <a:p>
            <a:pPr lvl="2"/>
            <a:r>
              <a:rPr lang="en-IE" dirty="0">
                <a:solidFill>
                  <a:schemeClr val="tx2"/>
                </a:solidFill>
              </a:rPr>
              <a:t>that's roughly €23.5m every day </a:t>
            </a:r>
          </a:p>
          <a:p>
            <a:endParaRPr lang="en-IE" sz="3000" dirty="0"/>
          </a:p>
          <a:p>
            <a:r>
              <a:rPr lang="en-IE" sz="3000" dirty="0">
                <a:solidFill>
                  <a:schemeClr val="tx2"/>
                </a:solidFill>
              </a:rPr>
              <a:t>This doesn’t include capital expenditure</a:t>
            </a:r>
          </a:p>
          <a:p>
            <a:endParaRPr lang="en-IE" dirty="0">
              <a:solidFill>
                <a:schemeClr val="tx2"/>
              </a:solidFill>
            </a:endParaRPr>
          </a:p>
          <a:p>
            <a:endParaRPr lang="en-IE" dirty="0"/>
          </a:p>
        </p:txBody>
      </p:sp>
    </p:spTree>
    <p:extLst>
      <p:ext uri="{BB962C8B-B14F-4D97-AF65-F5344CB8AC3E}">
        <p14:creationId xmlns:p14="http://schemas.microsoft.com/office/powerpoint/2010/main" val="391409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Organising The Public Service</a:t>
            </a:r>
          </a:p>
        </p:txBody>
      </p:sp>
      <p:sp>
        <p:nvSpPr>
          <p:cNvPr id="3" name="Content Placeholder 2"/>
          <p:cNvSpPr>
            <a:spLocks noGrp="1"/>
          </p:cNvSpPr>
          <p:nvPr>
            <p:ph sz="quarter" idx="1"/>
          </p:nvPr>
        </p:nvSpPr>
        <p:spPr/>
        <p:txBody>
          <a:bodyPr>
            <a:normAutofit fontScale="92500"/>
          </a:bodyPr>
          <a:lstStyle/>
          <a:p>
            <a:r>
              <a:rPr lang="en-IE" sz="2800" dirty="0"/>
              <a:t>Multiple public bodies buying similar goods and services</a:t>
            </a:r>
          </a:p>
          <a:p>
            <a:endParaRPr lang="en-IE" sz="2800" dirty="0"/>
          </a:p>
          <a:p>
            <a:r>
              <a:rPr lang="en-IE" sz="2800" dirty="0"/>
              <a:t>Speak with ‘One Voice’</a:t>
            </a:r>
          </a:p>
          <a:p>
            <a:endParaRPr lang="en-IE" sz="2800" dirty="0"/>
          </a:p>
          <a:p>
            <a:r>
              <a:rPr lang="en-IE" sz="2800" dirty="0"/>
              <a:t>Value for Money for the tax payer</a:t>
            </a:r>
          </a:p>
          <a:p>
            <a:endParaRPr lang="en-IE" sz="2800" dirty="0"/>
          </a:p>
          <a:p>
            <a:r>
              <a:rPr lang="en-IE" sz="2800" dirty="0"/>
              <a:t>Establishment of the Office of Government Procurement</a:t>
            </a:r>
          </a:p>
          <a:p>
            <a:endParaRPr lang="en-IE" sz="2800" dirty="0"/>
          </a:p>
          <a:p>
            <a:r>
              <a:rPr lang="en-IE" sz="2800" dirty="0"/>
              <a:t>All public service procurement</a:t>
            </a:r>
          </a:p>
        </p:txBody>
      </p:sp>
    </p:spTree>
    <p:extLst>
      <p:ext uri="{BB962C8B-B14F-4D97-AF65-F5344CB8AC3E}">
        <p14:creationId xmlns:p14="http://schemas.microsoft.com/office/powerpoint/2010/main" val="380922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9"/>
          <p:cNvSpPr>
            <a:spLocks noGrp="1"/>
          </p:cNvSpPr>
          <p:nvPr>
            <p:ph type="body" idx="2"/>
          </p:nvPr>
        </p:nvSpPr>
        <p:spPr>
          <a:xfrm>
            <a:off x="457200" y="404664"/>
            <a:ext cx="3898776" cy="648295"/>
          </a:xfrm>
          <a:prstGeom prst="roundRect">
            <a:avLst/>
          </a:prstGeom>
          <a:extLst/>
        </p:spPr>
        <p:style>
          <a:lnRef idx="0">
            <a:schemeClr val="accent1"/>
          </a:lnRef>
          <a:fillRef idx="3">
            <a:schemeClr val="accent1"/>
          </a:fillRef>
          <a:effectRef idx="3">
            <a:schemeClr val="accent1"/>
          </a:effectRef>
          <a:fontRef idx="minor">
            <a:schemeClr val="lt1"/>
          </a:fontRef>
        </p:style>
        <p:txBody>
          <a:bodyPr>
            <a:normAutofit fontScale="47500" lnSpcReduction="20000"/>
          </a:bodyPr>
          <a:lstStyle/>
          <a:p>
            <a:pPr algn="ctr">
              <a:defRPr/>
            </a:pPr>
            <a:r>
              <a:rPr lang="en-IE" sz="5100" b="1" dirty="0"/>
              <a:t>OGP Led Categories</a:t>
            </a:r>
            <a:r>
              <a:rPr lang="en-IE" sz="1800" b="1" dirty="0"/>
              <a:t>	</a:t>
            </a:r>
          </a:p>
        </p:txBody>
      </p:sp>
      <p:sp>
        <p:nvSpPr>
          <p:cNvPr id="10" name="Content Placeholder 10"/>
          <p:cNvSpPr>
            <a:spLocks noGrp="1"/>
          </p:cNvSpPr>
          <p:nvPr>
            <p:ph sz="quarter" idx="1"/>
          </p:nvPr>
        </p:nvSpPr>
        <p:spPr>
          <a:xfrm>
            <a:off x="179388" y="1268760"/>
            <a:ext cx="4248150" cy="5328592"/>
          </a:xfrm>
        </p:spPr>
        <p:style>
          <a:lnRef idx="1">
            <a:schemeClr val="accent1"/>
          </a:lnRef>
          <a:fillRef idx="2">
            <a:schemeClr val="accent1"/>
          </a:fillRef>
          <a:effectRef idx="1">
            <a:schemeClr val="accent1"/>
          </a:effectRef>
          <a:fontRef idx="minor">
            <a:schemeClr val="dk1"/>
          </a:fontRef>
        </p:style>
        <p:txBody>
          <a:bodyPr/>
          <a:lstStyle/>
          <a:p>
            <a:pPr marL="285750" indent="-285750">
              <a:buFont typeface="Arial" panose="020B0604020202020204" pitchFamily="34" charset="0"/>
              <a:buChar char="•"/>
              <a:defRPr/>
            </a:pPr>
            <a:r>
              <a:rPr lang="en-IE" sz="2000" dirty="0"/>
              <a:t>    Professional Services</a:t>
            </a:r>
          </a:p>
          <a:p>
            <a:pPr marL="285750" indent="-285750">
              <a:buFont typeface="Arial" panose="020B0604020202020204" pitchFamily="34" charset="0"/>
              <a:buChar char="•"/>
              <a:defRPr/>
            </a:pPr>
            <a:r>
              <a:rPr lang="en-IE" sz="2000" dirty="0"/>
              <a:t>    Facilities Management and   	Maintenance</a:t>
            </a:r>
          </a:p>
          <a:p>
            <a:pPr marL="285750" indent="-285750">
              <a:buFont typeface="Arial" panose="020B0604020202020204" pitchFamily="34" charset="0"/>
              <a:buChar char="•"/>
              <a:defRPr/>
            </a:pPr>
            <a:r>
              <a:rPr lang="en-IE" sz="2000" dirty="0"/>
              <a:t>    Utilities</a:t>
            </a:r>
          </a:p>
          <a:p>
            <a:pPr marL="285750" indent="-285750">
              <a:buFont typeface="Arial" panose="020B0604020202020204" pitchFamily="34" charset="0"/>
              <a:buChar char="•"/>
              <a:defRPr/>
            </a:pPr>
            <a:r>
              <a:rPr lang="en-IE" sz="2000" dirty="0"/>
              <a:t>    ICT and Office Equipment</a:t>
            </a:r>
          </a:p>
          <a:p>
            <a:pPr marL="285750" indent="-285750">
              <a:buFont typeface="Arial" panose="020B0604020202020204" pitchFamily="34" charset="0"/>
              <a:buChar char="•"/>
              <a:defRPr/>
            </a:pPr>
            <a:r>
              <a:rPr lang="en-IE" sz="2000" dirty="0"/>
              <a:t>    Marketing, Print and Stationery</a:t>
            </a:r>
          </a:p>
          <a:p>
            <a:pPr marL="285750" indent="-285750">
              <a:buFont typeface="Arial" panose="020B0604020202020204" pitchFamily="34" charset="0"/>
              <a:buChar char="•"/>
              <a:defRPr/>
            </a:pPr>
            <a:r>
              <a:rPr lang="en-IE" sz="2000" dirty="0"/>
              <a:t>    Travel and HR Services</a:t>
            </a:r>
          </a:p>
          <a:p>
            <a:pPr marL="285750" indent="-285750">
              <a:buFont typeface="Arial" panose="020B0604020202020204" pitchFamily="34" charset="0"/>
              <a:buChar char="•"/>
              <a:defRPr/>
            </a:pPr>
            <a:r>
              <a:rPr lang="en-IE" sz="2000" dirty="0"/>
              <a:t>    Fleet and Plant</a:t>
            </a:r>
          </a:p>
          <a:p>
            <a:pPr marL="285750" indent="-285750">
              <a:buFont typeface="Arial" panose="020B0604020202020204" pitchFamily="34" charset="0"/>
              <a:buChar char="•"/>
              <a:defRPr/>
            </a:pPr>
            <a:r>
              <a:rPr lang="en-IE" sz="2000" dirty="0"/>
              <a:t>    Managed Services</a:t>
            </a:r>
          </a:p>
        </p:txBody>
      </p:sp>
      <p:sp>
        <p:nvSpPr>
          <p:cNvPr id="11" name="Content Placeholder 12"/>
          <p:cNvSpPr>
            <a:spLocks noGrp="1"/>
          </p:cNvSpPr>
          <p:nvPr>
            <p:ph sz="quarter" idx="4294967295"/>
          </p:nvPr>
        </p:nvSpPr>
        <p:spPr>
          <a:xfrm>
            <a:off x="4644008" y="1268413"/>
            <a:ext cx="4284662" cy="5328939"/>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n-IE" sz="1800" dirty="0"/>
              <a:t>Local Government</a:t>
            </a:r>
          </a:p>
          <a:p>
            <a:pPr lvl="1">
              <a:defRPr/>
            </a:pPr>
            <a:r>
              <a:rPr lang="en-IE" sz="1800" dirty="0"/>
              <a:t>Minor Building Works &amp; Civils</a:t>
            </a:r>
          </a:p>
          <a:p>
            <a:pPr lvl="1">
              <a:defRPr/>
            </a:pPr>
            <a:r>
              <a:rPr lang="en-IE" sz="1800" dirty="0"/>
              <a:t>Plant Hire</a:t>
            </a:r>
          </a:p>
          <a:p>
            <a:pPr>
              <a:defRPr/>
            </a:pPr>
            <a:r>
              <a:rPr lang="en-IE" sz="1800" dirty="0"/>
              <a:t>Health</a:t>
            </a:r>
          </a:p>
          <a:p>
            <a:pPr lvl="1">
              <a:defRPr/>
            </a:pPr>
            <a:r>
              <a:rPr lang="en-IE" sz="1800" dirty="0"/>
              <a:t>Medical Professional Services</a:t>
            </a:r>
          </a:p>
          <a:p>
            <a:pPr lvl="1">
              <a:defRPr/>
            </a:pPr>
            <a:r>
              <a:rPr lang="en-IE" sz="1800" dirty="0"/>
              <a:t>Medical and Diagnostic Equipment and Supplies</a:t>
            </a:r>
          </a:p>
          <a:p>
            <a:pPr lvl="1">
              <a:defRPr/>
            </a:pPr>
            <a:r>
              <a:rPr lang="en-IE" sz="1800" dirty="0"/>
              <a:t>Medical, Surgical and Pharmaceutical Supplies</a:t>
            </a:r>
          </a:p>
          <a:p>
            <a:pPr>
              <a:defRPr/>
            </a:pPr>
            <a:r>
              <a:rPr lang="en-IE" sz="1800" dirty="0"/>
              <a:t>Defence</a:t>
            </a:r>
          </a:p>
          <a:p>
            <a:pPr lvl="1">
              <a:defRPr/>
            </a:pPr>
            <a:r>
              <a:rPr lang="en-IE" sz="1800" dirty="0"/>
              <a:t>Defence and Security</a:t>
            </a:r>
          </a:p>
          <a:p>
            <a:pPr>
              <a:defRPr/>
            </a:pPr>
            <a:r>
              <a:rPr lang="en-IE" sz="1800" dirty="0"/>
              <a:t>Education</a:t>
            </a:r>
          </a:p>
          <a:p>
            <a:pPr lvl="1">
              <a:defRPr/>
            </a:pPr>
            <a:r>
              <a:rPr lang="en-IE" sz="1800" dirty="0"/>
              <a:t>Veterinary and Agriculture</a:t>
            </a:r>
          </a:p>
          <a:p>
            <a:pPr lvl="1">
              <a:defRPr/>
            </a:pPr>
            <a:r>
              <a:rPr lang="en-IE" sz="1800" dirty="0"/>
              <a:t>Laboratory, Diagnostics and Equipment</a:t>
            </a:r>
          </a:p>
        </p:txBody>
      </p:sp>
      <p:pic>
        <p:nvPicPr>
          <p:cNvPr id="6" name="Picture 2" descr="CCMA Logo July 20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126386"/>
            <a:ext cx="864096" cy="351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1"/>
          <p:cNvSpPr txBox="1">
            <a:spLocks/>
          </p:cNvSpPr>
          <p:nvPr/>
        </p:nvSpPr>
        <p:spPr>
          <a:xfrm>
            <a:off x="4607895" y="404664"/>
            <a:ext cx="4212577" cy="648072"/>
          </a:xfrm>
          <a:prstGeom prst="roundRect">
            <a:avLst/>
          </a:prstGeom>
        </p:spPr>
        <p:style>
          <a:lnRef idx="0">
            <a:schemeClr val="accent1"/>
          </a:lnRef>
          <a:fillRef idx="3">
            <a:schemeClr val="accent1"/>
          </a:fillRef>
          <a:effectRef idx="3">
            <a:schemeClr val="accent1"/>
          </a:effectRef>
          <a:fontRef idx="minor">
            <a:schemeClr val="lt1"/>
          </a:fontRef>
        </p:style>
        <p:txBody>
          <a:bodyPr/>
          <a:lstStyle/>
          <a:p>
            <a:pPr marL="342900" indent="-342900" algn="ctr" eaLnBrk="0" hangingPunct="0">
              <a:spcBef>
                <a:spcPct val="20000"/>
              </a:spcBef>
              <a:defRPr/>
            </a:pPr>
            <a:r>
              <a:rPr lang="en-IE" sz="2400" b="1" kern="0" dirty="0"/>
              <a:t>Sector Led Categories</a:t>
            </a:r>
          </a:p>
        </p:txBody>
      </p:sp>
    </p:spTree>
    <p:extLst>
      <p:ext uri="{BB962C8B-B14F-4D97-AF65-F5344CB8AC3E}">
        <p14:creationId xmlns:p14="http://schemas.microsoft.com/office/powerpoint/2010/main" val="688951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3600" dirty="0"/>
              <a:t>Advantages of winning a public sector contract:</a:t>
            </a:r>
          </a:p>
        </p:txBody>
      </p:sp>
      <p:graphicFrame>
        <p:nvGraphicFramePr>
          <p:cNvPr id="3" name="Diagram 2"/>
          <p:cNvGraphicFramePr/>
          <p:nvPr>
            <p:extLst>
              <p:ext uri="{D42A27DB-BD31-4B8C-83A1-F6EECF244321}">
                <p14:modId xmlns:p14="http://schemas.microsoft.com/office/powerpoint/2010/main" val="1749656927"/>
              </p:ext>
            </p:extLst>
          </p:nvPr>
        </p:nvGraphicFramePr>
        <p:xfrm>
          <a:off x="827584" y="1669256"/>
          <a:ext cx="748883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635896" y="6237312"/>
            <a:ext cx="4824536" cy="261610"/>
          </a:xfrm>
          <a:prstGeom prst="rect">
            <a:avLst/>
          </a:prstGeom>
          <a:noFill/>
        </p:spPr>
        <p:txBody>
          <a:bodyPr wrap="square" rtlCol="0">
            <a:spAutoFit/>
          </a:bodyPr>
          <a:lstStyle/>
          <a:p>
            <a:pPr algn="r"/>
            <a:r>
              <a:rPr lang="en-IE" sz="1100" dirty="0"/>
              <a:t>Source: Are tenders on your Radar?</a:t>
            </a:r>
          </a:p>
        </p:txBody>
      </p:sp>
    </p:spTree>
    <p:extLst>
      <p:ext uri="{BB962C8B-B14F-4D97-AF65-F5344CB8AC3E}">
        <p14:creationId xmlns:p14="http://schemas.microsoft.com/office/powerpoint/2010/main" val="352932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2D874A47-3991-4C95-B3F8-D0DD105D1E4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2529E7C3-CF5E-4A5A-A3A6-501B4FF198C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9073B707-41AA-44F6-A398-10C6F03876D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normAutofit fontScale="90000"/>
          </a:bodyPr>
          <a:lstStyle/>
          <a:p>
            <a:r>
              <a:rPr lang="en-IE" sz="4000" b="1" dirty="0">
                <a:solidFill>
                  <a:schemeClr val="accent2">
                    <a:lumMod val="75000"/>
                  </a:schemeClr>
                </a:solidFill>
              </a:rPr>
              <a:t>How is public procurement structured?</a:t>
            </a:r>
            <a:endParaRPr lang="en-GB" sz="4000" b="1" dirty="0">
              <a:solidFill>
                <a:schemeClr val="accent2">
                  <a:lumMod val="75000"/>
                </a:schemeClr>
              </a:solidFill>
            </a:endParaRPr>
          </a:p>
        </p:txBody>
      </p:sp>
      <p:sp>
        <p:nvSpPr>
          <p:cNvPr id="2" name="Subtitle 1"/>
          <p:cNvSpPr>
            <a:spLocks noGrp="1"/>
          </p:cNvSpPr>
          <p:nvPr>
            <p:ph type="subTitle" idx="1"/>
          </p:nvPr>
        </p:nvSpPr>
        <p:spPr/>
        <p:txBody>
          <a:bodyPr/>
          <a:lstStyle/>
          <a:p>
            <a:endParaRPr lang="en-IE"/>
          </a:p>
        </p:txBody>
      </p:sp>
    </p:spTree>
    <p:extLst>
      <p:ext uri="{BB962C8B-B14F-4D97-AF65-F5344CB8AC3E}">
        <p14:creationId xmlns:p14="http://schemas.microsoft.com/office/powerpoint/2010/main" val="21011024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dirty="0"/>
              <a:t>Principles guiding Public Procurement</a:t>
            </a:r>
          </a:p>
        </p:txBody>
      </p:sp>
      <p:graphicFrame>
        <p:nvGraphicFramePr>
          <p:cNvPr id="4" name="Diagram 3"/>
          <p:cNvGraphicFramePr/>
          <p:nvPr>
            <p:extLst>
              <p:ext uri="{D42A27DB-BD31-4B8C-83A1-F6EECF244321}">
                <p14:modId xmlns:p14="http://schemas.microsoft.com/office/powerpoint/2010/main" val="2795017150"/>
              </p:ext>
            </p:extLst>
          </p:nvPr>
        </p:nvGraphicFramePr>
        <p:xfrm>
          <a:off x="683568" y="1916832"/>
          <a:ext cx="7560840" cy="3976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1850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8729FA34-E74B-4037-B25F-F4949004A82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9D6C75E7-2BC4-45F4-AE2C-AEABFF0E852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E752327-9082-4015-9529-A7EE09B8601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6586379B-3BA4-47DC-BE5C-503917E6E3A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647AA406-ACE6-40A0-B2D4-EC712A18577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198C8F413A71448BEB3564D1F25700" ma:contentTypeVersion="8" ma:contentTypeDescription="Create a new document." ma:contentTypeScope="" ma:versionID="ffeace10bdb24119591f3a0a10c19a8d">
  <xsd:schema xmlns:xsd="http://www.w3.org/2001/XMLSchema" xmlns:xs="http://www.w3.org/2001/XMLSchema" xmlns:p="http://schemas.microsoft.com/office/2006/metadata/properties" xmlns:ns2="04f875ad-4cbb-49c6-92fb-ba746f2fe856" xmlns:ns3="219380ff-57d3-4995-a863-48eec5a0f8b8" targetNamespace="http://schemas.microsoft.com/office/2006/metadata/properties" ma:root="true" ma:fieldsID="90e88283f195546698c2356e62a74a45" ns2:_="" ns3:_="">
    <xsd:import namespace="04f875ad-4cbb-49c6-92fb-ba746f2fe856"/>
    <xsd:import namespace="219380ff-57d3-4995-a863-48eec5a0f8b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f875ad-4cbb-49c6-92fb-ba746f2fe8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9380ff-57d3-4995-a863-48eec5a0f8b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F9A244-DDAC-4106-851B-06B6A3B8EC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f875ad-4cbb-49c6-92fb-ba746f2fe856"/>
    <ds:schemaRef ds:uri="219380ff-57d3-4995-a863-48eec5a0f8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841BF9-68C4-4406-B31F-61AE90747A41}">
  <ds:schemaRefs>
    <ds:schemaRef ds:uri="http://schemas.microsoft.com/sharepoint/v3/contenttype/forms"/>
  </ds:schemaRefs>
</ds:datastoreItem>
</file>

<file path=customXml/itemProps3.xml><?xml version="1.0" encoding="utf-8"?>
<ds:datastoreItem xmlns:ds="http://schemas.openxmlformats.org/officeDocument/2006/customXml" ds:itemID="{A0E8DA9B-05B0-47CA-AD46-CD176043EE59}">
  <ds:schemaRefs>
    <ds:schemaRef ds:uri="http://purl.org/dc/elements/1.1/"/>
    <ds:schemaRef ds:uri="http://schemas.openxmlformats.org/package/2006/metadata/core-properties"/>
    <ds:schemaRef ds:uri="http://www.w3.org/XML/1998/namespace"/>
    <ds:schemaRef ds:uri="http://schemas.microsoft.com/office/infopath/2007/PartnerControls"/>
    <ds:schemaRef ds:uri="04f875ad-4cbb-49c6-92fb-ba746f2fe856"/>
    <ds:schemaRef ds:uri="http://purl.org/dc/terms/"/>
    <ds:schemaRef ds:uri="http://schemas.microsoft.com/office/2006/metadata/properties"/>
    <ds:schemaRef ds:uri="http://schemas.microsoft.com/office/2006/documentManagement/types"/>
    <ds:schemaRef ds:uri="219380ff-57d3-4995-a863-48eec5a0f8b8"/>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Median</Template>
  <TotalTime>8526</TotalTime>
  <Words>3276</Words>
  <Application>Microsoft Office PowerPoint</Application>
  <PresentationFormat>On-screen Show (4:3)</PresentationFormat>
  <Paragraphs>338</Paragraphs>
  <Slides>29</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Times New Roman</vt:lpstr>
      <vt:lpstr>Tw Cen MT</vt:lpstr>
      <vt:lpstr>Wingdings</vt:lpstr>
      <vt:lpstr>Wingdings 2</vt:lpstr>
      <vt:lpstr>Median</vt:lpstr>
      <vt:lpstr>Winning Public Sector Contracts</vt:lpstr>
      <vt:lpstr>Outline </vt:lpstr>
      <vt:lpstr>Why work with the public sector?</vt:lpstr>
      <vt:lpstr>Did you know?</vt:lpstr>
      <vt:lpstr>Organising The Public Service</vt:lpstr>
      <vt:lpstr>PowerPoint Presentation</vt:lpstr>
      <vt:lpstr>Advantages of winning a public sector contract:</vt:lpstr>
      <vt:lpstr>How is public procurement structured?</vt:lpstr>
      <vt:lpstr>Principles guiding Public Procurement</vt:lpstr>
      <vt:lpstr>Legal Background</vt:lpstr>
      <vt:lpstr>New Directives  Already A Government Policy</vt:lpstr>
      <vt:lpstr>Thresholds</vt:lpstr>
      <vt:lpstr>EU Thresholds  Advertise in OJEU</vt:lpstr>
      <vt:lpstr>What is a Framework?</vt:lpstr>
      <vt:lpstr>PowerPoint Presentation</vt:lpstr>
      <vt:lpstr>Where are tenders advertised?</vt:lpstr>
      <vt:lpstr>Where are tenders advertised?</vt:lpstr>
      <vt:lpstr>The Process – Should You Tender?</vt:lpstr>
      <vt:lpstr>PowerPoint Presentation</vt:lpstr>
      <vt:lpstr>PowerPoint Presentation</vt:lpstr>
      <vt:lpstr>PowerPoint Presentation</vt:lpstr>
      <vt:lpstr>PowerPoint Presentation</vt:lpstr>
      <vt:lpstr>PowerPoint Presentation</vt:lpstr>
      <vt:lpstr>PowerPoint Presentation</vt:lpstr>
      <vt:lpstr>Unsuccessful – Feedback is Available</vt:lpstr>
      <vt:lpstr>What Supports are Available to small business?</vt:lpstr>
      <vt:lpstr>Support</vt:lpstr>
      <vt:lpstr>Tender Advisory Service</vt:lpstr>
      <vt:lpstr>Best of Luck!</vt:lpstr>
    </vt:vector>
  </TitlesOfParts>
  <Company>KCC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Authorities eProcurement Project</dc:title>
  <dc:creator>Catherine Carmody</dc:creator>
  <cp:lastModifiedBy>Noeleen McHugh</cp:lastModifiedBy>
  <cp:revision>749</cp:revision>
  <cp:lastPrinted>2015-03-18T14:47:15Z</cp:lastPrinted>
  <dcterms:created xsi:type="dcterms:W3CDTF">2002-09-16T19:33:50Z</dcterms:created>
  <dcterms:modified xsi:type="dcterms:W3CDTF">2018-09-11T08:30:10Z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0x0101001B198C8F413A71448BEB3564D1F25700</vt:lpwstr>
  </property>
</Properties>
</file>